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8" r:id="rId4"/>
    <p:sldMasterId id="2147483693" r:id="rId5"/>
    <p:sldMasterId id="2147483708" r:id="rId6"/>
    <p:sldMasterId id="2147483723" r:id="rId7"/>
  </p:sldMasterIdLst>
  <p:sldIdLst>
    <p:sldId id="790" r:id="rId8"/>
    <p:sldId id="793" r:id="rId9"/>
    <p:sldId id="801" r:id="rId10"/>
    <p:sldId id="802" r:id="rId11"/>
    <p:sldId id="807" r:id="rId12"/>
    <p:sldId id="803" r:id="rId13"/>
    <p:sldId id="804" r:id="rId14"/>
    <p:sldId id="812" r:id="rId15"/>
    <p:sldId id="813" r:id="rId16"/>
    <p:sldId id="814" r:id="rId17"/>
    <p:sldId id="815" r:id="rId18"/>
    <p:sldId id="822" r:id="rId19"/>
    <p:sldId id="824" r:id="rId20"/>
    <p:sldId id="840" r:id="rId21"/>
    <p:sldId id="823" r:id="rId22"/>
    <p:sldId id="825" r:id="rId23"/>
    <p:sldId id="806" r:id="rId24"/>
    <p:sldId id="797" r:id="rId25"/>
    <p:sldId id="816" r:id="rId26"/>
    <p:sldId id="817" r:id="rId27"/>
    <p:sldId id="818" r:id="rId28"/>
    <p:sldId id="838" r:id="rId29"/>
    <p:sldId id="856" r:id="rId30"/>
    <p:sldId id="857" r:id="rId31"/>
    <p:sldId id="858" r:id="rId32"/>
    <p:sldId id="865" r:id="rId33"/>
    <p:sldId id="809" r:id="rId34"/>
    <p:sldId id="820" r:id="rId35"/>
    <p:sldId id="821" r:id="rId36"/>
    <p:sldId id="811" r:id="rId37"/>
    <p:sldId id="799" r:id="rId38"/>
    <p:sldId id="800" r:id="rId39"/>
  </p:sldIdLst>
  <p:sldSz cx="9902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4" autoAdjust="0"/>
    <p:restoredTop sz="95039" autoAdjust="0"/>
  </p:normalViewPr>
  <p:slideViewPr>
    <p:cSldViewPr snapToGrid="0">
      <p:cViewPr varScale="1">
        <p:scale>
          <a:sx n="82" d="100"/>
          <a:sy n="82" d="100"/>
        </p:scale>
        <p:origin x="86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122363"/>
            <a:ext cx="84174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3602038"/>
            <a:ext cx="74271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365125"/>
            <a:ext cx="213529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365125"/>
            <a:ext cx="628210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Artificial Intelligence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  <a:endParaRPr lang="en-US" altLang="ko-KR" dirty="0"/>
          </a:p>
          <a:p>
            <a:pPr lvl="1"/>
            <a:r>
              <a:rPr lang="en-US" altLang="ko-KR" dirty="0"/>
              <a:t>Level2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 Sharp Sans Medium" pitchFamily="2" charset="0"/>
              <a:ea typeface="Samsung Sharp Sans Medium" pitchFamily="2" charset="0"/>
              <a:cs typeface="Samsung Sharp Sans Medium" pitchFamily="2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122363"/>
            <a:ext cx="84174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3602038"/>
            <a:ext cx="74271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1709740"/>
            <a:ext cx="854118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4589465"/>
            <a:ext cx="854118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365127"/>
            <a:ext cx="854118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1681163"/>
            <a:ext cx="418935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2505075"/>
            <a:ext cx="418935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1681163"/>
            <a:ext cx="42099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2505075"/>
            <a:ext cx="420999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987427"/>
            <a:ext cx="501330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987427"/>
            <a:ext cx="501330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365125"/>
            <a:ext cx="213529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365125"/>
            <a:ext cx="628210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Artificial Intelligence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  <a:endParaRPr lang="en-US" altLang="ko-KR" dirty="0"/>
          </a:p>
          <a:p>
            <a:pPr lvl="1"/>
            <a:r>
              <a:rPr lang="en-US" altLang="ko-KR" dirty="0"/>
              <a:t>Level2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 Sharp Sans Medium" pitchFamily="2" charset="0"/>
              <a:ea typeface="Samsung Sharp Sans Medium" pitchFamily="2" charset="0"/>
              <a:cs typeface="Samsung Sharp Sans Medium" pitchFamily="2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122363"/>
            <a:ext cx="84174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3602038"/>
            <a:ext cx="74271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1709740"/>
            <a:ext cx="854118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4589465"/>
            <a:ext cx="854118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1709740"/>
            <a:ext cx="854118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4589465"/>
            <a:ext cx="854118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365127"/>
            <a:ext cx="854118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1681163"/>
            <a:ext cx="418935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2505075"/>
            <a:ext cx="418935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1681163"/>
            <a:ext cx="42099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2505075"/>
            <a:ext cx="420999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987427"/>
            <a:ext cx="501330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987427"/>
            <a:ext cx="501330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365125"/>
            <a:ext cx="213529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365125"/>
            <a:ext cx="628210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Artificial Intelligence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  <a:endParaRPr lang="en-US" altLang="ko-KR" dirty="0"/>
          </a:p>
          <a:p>
            <a:pPr lvl="1"/>
            <a:r>
              <a:rPr lang="en-US" altLang="ko-KR" dirty="0"/>
              <a:t>Level2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 Sharp Sans Medium" pitchFamily="2" charset="0"/>
              <a:ea typeface="Samsung Sharp Sans Medium" pitchFamily="2" charset="0"/>
              <a:cs typeface="Samsung Sharp Sans Medium" pitchFamily="2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122363"/>
            <a:ext cx="84174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3602038"/>
            <a:ext cx="74271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1709740"/>
            <a:ext cx="854118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4589465"/>
            <a:ext cx="854118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365127"/>
            <a:ext cx="854118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1681163"/>
            <a:ext cx="418935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2505075"/>
            <a:ext cx="418935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1681163"/>
            <a:ext cx="42099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2505075"/>
            <a:ext cx="420999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365127"/>
            <a:ext cx="854118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1681163"/>
            <a:ext cx="418935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2505075"/>
            <a:ext cx="418935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1681163"/>
            <a:ext cx="42099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2505075"/>
            <a:ext cx="420999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987427"/>
            <a:ext cx="501330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987427"/>
            <a:ext cx="501330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365125"/>
            <a:ext cx="213529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365125"/>
            <a:ext cx="628210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Artificial Intelligence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  <a:endParaRPr lang="en-US" altLang="ko-KR" dirty="0"/>
          </a:p>
          <a:p>
            <a:pPr lvl="1"/>
            <a:r>
              <a:rPr lang="en-US" altLang="ko-KR" dirty="0"/>
              <a:t>Level2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 Sharp Sans Medium" pitchFamily="2" charset="0"/>
              <a:ea typeface="Samsung Sharp Sans Medium" pitchFamily="2" charset="0"/>
              <a:cs typeface="Samsung Sharp Sans Medium" pitchFamily="2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122363"/>
            <a:ext cx="84174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3602038"/>
            <a:ext cx="74271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1709740"/>
            <a:ext cx="854118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4589465"/>
            <a:ext cx="854118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365127"/>
            <a:ext cx="854118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1681163"/>
            <a:ext cx="418935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2505075"/>
            <a:ext cx="418935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1681163"/>
            <a:ext cx="42099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2505075"/>
            <a:ext cx="420999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987427"/>
            <a:ext cx="501330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987427"/>
            <a:ext cx="501330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365125"/>
            <a:ext cx="213529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365125"/>
            <a:ext cx="628210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Artificial Intelligence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  <a:endParaRPr lang="en-US" altLang="ko-KR" dirty="0"/>
          </a:p>
          <a:p>
            <a:pPr lvl="1"/>
            <a:r>
              <a:rPr lang="en-US" altLang="ko-KR" dirty="0"/>
              <a:t>Level2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 Sharp Sans Medium" pitchFamily="2" charset="0"/>
              <a:ea typeface="Samsung Sharp Sans Medium" pitchFamily="2" charset="0"/>
              <a:cs typeface="Samsung Sharp Sans Medium" pitchFamily="2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122363"/>
            <a:ext cx="84174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3602038"/>
            <a:ext cx="74271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1709740"/>
            <a:ext cx="854118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4589465"/>
            <a:ext cx="854118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1825625"/>
            <a:ext cx="42087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365127"/>
            <a:ext cx="854118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1681163"/>
            <a:ext cx="418935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2505075"/>
            <a:ext cx="418935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1681163"/>
            <a:ext cx="42099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2505075"/>
            <a:ext cx="420999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987427"/>
            <a:ext cx="501330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987427"/>
            <a:ext cx="501330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987427"/>
            <a:ext cx="501330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365125"/>
            <a:ext cx="213529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365125"/>
            <a:ext cx="628210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/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ko-KR" altLang="en-US" sz="1960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/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Artificial Intelligence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Malgun Gothic" panose="020B0503020000020004" pitchFamily="50" charset="-127"/>
            </a:endParaRPr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/>
          <p:cNvSpPr txBox="1"/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/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en-US" altLang="ko-KR" sz="1100" b="0" dirty="0">
              <a:solidFill>
                <a:schemeClr val="bg1">
                  <a:lumMod val="50000"/>
                </a:schemeClr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200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  <a:endParaRPr lang="en-US" altLang="ko-KR" dirty="0"/>
          </a:p>
          <a:p>
            <a:pPr lvl="1"/>
            <a:r>
              <a:rPr lang="en-US" altLang="ko-KR" dirty="0"/>
              <a:t>Level2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628650" lvl="1" indent="-207645" algn="l" defTabSz="843915" rtl="0" eaLnBrk="1" latinLnBrk="1" hangingPunct="1">
              <a:lnSpc>
                <a:spcPct val="90000"/>
              </a:lnSpc>
              <a:spcBef>
                <a:spcPts val="460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/>
          <p:cNvSpPr txBox="1"/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400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 Sharp Sans Medium" pitchFamily="2" charset="0"/>
              <a:ea typeface="Samsung Sharp Sans Medium" pitchFamily="2" charset="0"/>
              <a:cs typeface="Samsung Sharp Sans Medium" pitchFamily="2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457200"/>
            <a:ext cx="31939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987427"/>
            <a:ext cx="501330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057400"/>
            <a:ext cx="319391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365127"/>
            <a:ext cx="85411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1825625"/>
            <a:ext cx="85411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6356352"/>
            <a:ext cx="3342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365127"/>
            <a:ext cx="85411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1825625"/>
            <a:ext cx="85411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6356352"/>
            <a:ext cx="3342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365127"/>
            <a:ext cx="85411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1825625"/>
            <a:ext cx="85411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6356352"/>
            <a:ext cx="3342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365127"/>
            <a:ext cx="85411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1825625"/>
            <a:ext cx="85411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6356352"/>
            <a:ext cx="3342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365127"/>
            <a:ext cx="85411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1825625"/>
            <a:ext cx="85411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6356352"/>
            <a:ext cx="3342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365127"/>
            <a:ext cx="85411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1825625"/>
            <a:ext cx="85411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683534-0AA0-4F90-A2EE-3F40DE099E3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6356352"/>
            <a:ext cx="3342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AE895F-4630-4205-978F-C1257E78FF7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8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5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38.jpe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42.jpeg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0.xml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53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9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GROUP 2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20000" y="1002077"/>
            <a:ext cx="8807458" cy="2215991"/>
          </a:xfrm>
        </p:spPr>
        <p:txBody>
          <a:bodyPr/>
          <a:lstStyle/>
          <a:p>
            <a:r>
              <a:rPr lang="en-US" altLang="ko-KR" b="1" dirty="0"/>
              <a:t>CHATBOT HỖ TRỢ TRA CỨU THÔNG TIN TRƯỜNG ĐH SƯ PHẠM KỸ THUẬT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6814" y="3828767"/>
            <a:ext cx="4949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GVHD: TS. </a:t>
            </a:r>
            <a:r>
              <a:rPr lang="en-US" altLang="ko-KR" b="1" dirty="0" err="1"/>
              <a:t>Trần</a:t>
            </a:r>
            <a:r>
              <a:rPr lang="en-US" altLang="ko-KR" b="1" dirty="0"/>
              <a:t> Vũ Hoàng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/>
          <p:nvPr/>
        </p:nvSpPr>
        <p:spPr>
          <a:xfrm>
            <a:off x="449468" y="496031"/>
            <a:ext cx="6837808" cy="27699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vert="horz"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METHOD</a:t>
            </a:r>
            <a:endParaRPr lang="en-US"/>
          </a:p>
        </p:txBody>
      </p:sp>
      <p:sp>
        <p:nvSpPr>
          <p:cNvPr id="2" name="Title 4"/>
          <p:cNvSpPr>
            <a:spLocks noGrp="1"/>
          </p:cNvSpPr>
          <p:nvPr>
            <p:ph type="title"/>
          </p:nvPr>
        </p:nvSpPr>
        <p:spPr>
          <a:xfrm>
            <a:off x="196293" y="1176947"/>
            <a:ext cx="2742850" cy="461665"/>
          </a:xfrm>
        </p:spPr>
        <p:txBody>
          <a:bodyPr/>
          <a:lstStyle/>
          <a:p>
            <a:r>
              <a:rPr lang="en-US" sz="3000" b="1" dirty="0" err="1"/>
              <a:t>Mô</a:t>
            </a:r>
            <a:r>
              <a:rPr lang="en-US" sz="3000" b="1" dirty="0"/>
              <a:t> </a:t>
            </a:r>
            <a:r>
              <a:rPr lang="en-US" sz="3000" b="1" dirty="0" err="1"/>
              <a:t>hình</a:t>
            </a:r>
            <a:r>
              <a:rPr lang="en-US" sz="3000" b="1" dirty="0"/>
              <a:t> Llama 2</a:t>
            </a:r>
            <a:endParaRPr lang="en-US" sz="3000" b="1" dirty="0"/>
          </a:p>
        </p:txBody>
      </p:sp>
      <p:pic>
        <p:nvPicPr>
          <p:cNvPr id="1026" name="Picture 2" descr="The Future of American Industry Depends on Open Source Tech | WIRE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8" y="2397095"/>
            <a:ext cx="4347389" cy="244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6"/>
          <p:cNvSpPr txBox="1"/>
          <p:nvPr/>
        </p:nvSpPr>
        <p:spPr>
          <a:xfrm>
            <a:off x="1567718" y="5391539"/>
            <a:ext cx="2696855" cy="243383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Mã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nguồn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mở</a:t>
            </a:r>
            <a:endParaRPr lang="vi-VN" altLang="ko-KR" sz="1600" dirty="0"/>
          </a:p>
        </p:txBody>
      </p:sp>
      <p:pic>
        <p:nvPicPr>
          <p:cNvPr id="1028" name="Picture 4" descr="CDN m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27" y="1743952"/>
            <a:ext cx="3771698" cy="341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6"/>
          <p:cNvSpPr txBox="1"/>
          <p:nvPr/>
        </p:nvSpPr>
        <p:spPr>
          <a:xfrm>
            <a:off x="5938848" y="5391539"/>
            <a:ext cx="2696855" cy="243383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Kích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thước</a:t>
            </a:r>
            <a:r>
              <a:rPr lang="en-US" altLang="ko-KR" sz="1600" dirty="0"/>
              <a:t> token training </a:t>
            </a:r>
            <a:r>
              <a:rPr lang="en-US" altLang="ko-KR" sz="1600" dirty="0" err="1"/>
              <a:t>lớn</a:t>
            </a:r>
            <a:endParaRPr lang="vi-VN" altLang="ko-K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/>
          <p:nvPr/>
        </p:nvSpPr>
        <p:spPr>
          <a:xfrm>
            <a:off x="449468" y="496031"/>
            <a:ext cx="6837808" cy="27699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vert="horz"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METHOD</a:t>
            </a:r>
            <a:endParaRPr lang="en-US"/>
          </a:p>
        </p:txBody>
      </p:sp>
      <p:sp>
        <p:nvSpPr>
          <p:cNvPr id="2" name="Title 4"/>
          <p:cNvSpPr>
            <a:spLocks noGrp="1"/>
          </p:cNvSpPr>
          <p:nvPr>
            <p:ph type="title"/>
          </p:nvPr>
        </p:nvSpPr>
        <p:spPr>
          <a:xfrm>
            <a:off x="196293" y="1176947"/>
            <a:ext cx="2742850" cy="461665"/>
          </a:xfrm>
        </p:spPr>
        <p:txBody>
          <a:bodyPr/>
          <a:lstStyle/>
          <a:p>
            <a:r>
              <a:rPr lang="en-US" sz="3000" b="1" dirty="0" err="1"/>
              <a:t>Mô</a:t>
            </a:r>
            <a:r>
              <a:rPr lang="en-US" sz="3000" b="1" dirty="0"/>
              <a:t> </a:t>
            </a:r>
            <a:r>
              <a:rPr lang="en-US" sz="3000" b="1" dirty="0" err="1"/>
              <a:t>hình</a:t>
            </a:r>
            <a:r>
              <a:rPr lang="en-US" sz="3000" b="1" dirty="0"/>
              <a:t> Llama 2</a:t>
            </a:r>
            <a:endParaRPr lang="en-US" sz="3000" b="1" dirty="0"/>
          </a:p>
        </p:txBody>
      </p:sp>
      <p:sp>
        <p:nvSpPr>
          <p:cNvPr id="5" name="텍스트 개체 틀 6"/>
          <p:cNvSpPr txBox="1"/>
          <p:nvPr/>
        </p:nvSpPr>
        <p:spPr>
          <a:xfrm>
            <a:off x="958493" y="5159829"/>
            <a:ext cx="2696855" cy="243383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Tốc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độ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phản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hồi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nhanh</a:t>
            </a:r>
            <a:endParaRPr lang="vi-VN" altLang="ko-KR" sz="1600" dirty="0"/>
          </a:p>
        </p:txBody>
      </p:sp>
      <p:sp>
        <p:nvSpPr>
          <p:cNvPr id="6" name="텍스트 개체 틀 6"/>
          <p:cNvSpPr txBox="1"/>
          <p:nvPr/>
        </p:nvSpPr>
        <p:spPr>
          <a:xfrm>
            <a:off x="6247477" y="5159829"/>
            <a:ext cx="2696855" cy="243383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Xây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dựng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bởi</a:t>
            </a:r>
            <a:r>
              <a:rPr lang="en-US" altLang="ko-KR" sz="1600" dirty="0"/>
              <a:t> META</a:t>
            </a:r>
            <a:endParaRPr lang="vi-VN" altLang="ko-KR" sz="1600" dirty="0"/>
          </a:p>
        </p:txBody>
      </p:sp>
      <p:pic>
        <p:nvPicPr>
          <p:cNvPr id="2050" name="Picture 2" descr="Quick Response&quot; Images – Browse 3,034 Stock Photos, Vectors, and Video |  Adobe 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3" y="1864218"/>
            <a:ext cx="4221257" cy="307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57" y="1864218"/>
            <a:ext cx="3219835" cy="32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/>
          <p:nvPr/>
        </p:nvSpPr>
        <p:spPr>
          <a:xfrm>
            <a:off x="449468" y="496031"/>
            <a:ext cx="6837808" cy="27699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vert="horz"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METHOD</a:t>
            </a:r>
            <a:endParaRPr lang="en-US"/>
          </a:p>
        </p:txBody>
      </p:sp>
      <p:sp>
        <p:nvSpPr>
          <p:cNvPr id="2" name="Title 4"/>
          <p:cNvSpPr>
            <a:spLocks noGrp="1"/>
          </p:cNvSpPr>
          <p:nvPr>
            <p:ph type="title"/>
          </p:nvPr>
        </p:nvSpPr>
        <p:spPr>
          <a:xfrm>
            <a:off x="196292" y="1176947"/>
            <a:ext cx="3032099" cy="923330"/>
          </a:xfrm>
        </p:spPr>
        <p:txBody>
          <a:bodyPr/>
          <a:lstStyle/>
          <a:p>
            <a:r>
              <a:rPr lang="en-US" sz="3000" b="1" dirty="0"/>
              <a:t>Fine-tune </a:t>
            </a:r>
            <a:r>
              <a:rPr lang="en-US" sz="3000" b="1" dirty="0" err="1"/>
              <a:t>mô</a:t>
            </a:r>
            <a:r>
              <a:rPr lang="en-US" sz="3000" b="1" dirty="0"/>
              <a:t> </a:t>
            </a:r>
            <a:r>
              <a:rPr lang="en-US" sz="3000" b="1" dirty="0" err="1"/>
              <a:t>hình</a:t>
            </a:r>
            <a:endParaRPr lang="en-US" sz="3000" b="1" dirty="0"/>
          </a:p>
        </p:txBody>
      </p:sp>
      <p:sp>
        <p:nvSpPr>
          <p:cNvPr id="5" name="텍스트 개체 틀 6"/>
          <p:cNvSpPr txBox="1"/>
          <p:nvPr/>
        </p:nvSpPr>
        <p:spPr>
          <a:xfrm>
            <a:off x="4295127" y="5643067"/>
            <a:ext cx="1004661" cy="169904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 err="1"/>
              <a:t>LoRA</a:t>
            </a:r>
            <a:endParaRPr lang="vi-VN" altLang="ko-KR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85" y="1745990"/>
            <a:ext cx="7076054" cy="3703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/>
          <p:nvPr/>
        </p:nvSpPr>
        <p:spPr>
          <a:xfrm>
            <a:off x="449468" y="496031"/>
            <a:ext cx="6837808" cy="27699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vert="horz"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METHOD</a:t>
            </a:r>
            <a:endParaRPr lang="en-US"/>
          </a:p>
        </p:txBody>
      </p:sp>
      <p:sp>
        <p:nvSpPr>
          <p:cNvPr id="2" name="Title 4"/>
          <p:cNvSpPr>
            <a:spLocks noGrp="1"/>
          </p:cNvSpPr>
          <p:nvPr>
            <p:ph type="title"/>
          </p:nvPr>
        </p:nvSpPr>
        <p:spPr>
          <a:xfrm>
            <a:off x="196292" y="1176947"/>
            <a:ext cx="3032099" cy="923330"/>
          </a:xfrm>
        </p:spPr>
        <p:txBody>
          <a:bodyPr/>
          <a:lstStyle/>
          <a:p>
            <a:r>
              <a:rPr lang="en-US" sz="3000" b="1" dirty="0"/>
              <a:t>Fine-tune </a:t>
            </a:r>
            <a:r>
              <a:rPr lang="en-US" sz="3000" b="1" dirty="0" err="1"/>
              <a:t>mô</a:t>
            </a:r>
            <a:r>
              <a:rPr lang="en-US" sz="3000" b="1" dirty="0"/>
              <a:t> </a:t>
            </a:r>
            <a:r>
              <a:rPr lang="en-US" sz="3000" b="1" dirty="0" err="1"/>
              <a:t>hình</a:t>
            </a:r>
            <a:endParaRPr lang="en-US" sz="3000" b="1" dirty="0"/>
          </a:p>
        </p:txBody>
      </p:sp>
      <p:sp>
        <p:nvSpPr>
          <p:cNvPr id="5" name="텍스트 개체 틀 6"/>
          <p:cNvSpPr txBox="1"/>
          <p:nvPr/>
        </p:nvSpPr>
        <p:spPr>
          <a:xfrm>
            <a:off x="2284379" y="5764365"/>
            <a:ext cx="5334065" cy="291202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PEFT (Parameter-Efficient Fine-Tuning)</a:t>
            </a:r>
            <a:endParaRPr lang="vi-VN" altLang="ko-KR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398" y="2100277"/>
            <a:ext cx="7236028" cy="3332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/>
          <p:nvPr/>
        </p:nvSpPr>
        <p:spPr>
          <a:xfrm>
            <a:off x="449468" y="496031"/>
            <a:ext cx="6837808" cy="27699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vert="horz"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METHOD</a:t>
            </a:r>
            <a:endParaRPr lang="en-US"/>
          </a:p>
        </p:txBody>
      </p:sp>
      <p:sp>
        <p:nvSpPr>
          <p:cNvPr id="2" name="Title 4"/>
          <p:cNvSpPr>
            <a:spLocks noGrp="1"/>
          </p:cNvSpPr>
          <p:nvPr>
            <p:ph type="title"/>
          </p:nvPr>
        </p:nvSpPr>
        <p:spPr>
          <a:xfrm>
            <a:off x="196292" y="1176947"/>
            <a:ext cx="3032099" cy="923330"/>
          </a:xfrm>
        </p:spPr>
        <p:txBody>
          <a:bodyPr/>
          <a:lstStyle/>
          <a:p>
            <a:r>
              <a:rPr lang="en-US" sz="3000" b="1" dirty="0"/>
              <a:t>Fine-tune </a:t>
            </a:r>
            <a:r>
              <a:rPr lang="en-US" sz="3000" b="1" dirty="0" err="1"/>
              <a:t>mô</a:t>
            </a:r>
            <a:r>
              <a:rPr lang="en-US" sz="3000" b="1" dirty="0"/>
              <a:t> </a:t>
            </a:r>
            <a:r>
              <a:rPr lang="en-US" sz="3000" b="1" dirty="0" err="1"/>
              <a:t>hình</a:t>
            </a:r>
            <a:endParaRPr lang="en-US" sz="3000" b="1" dirty="0"/>
          </a:p>
        </p:txBody>
      </p:sp>
      <p:sp>
        <p:nvSpPr>
          <p:cNvPr id="5" name="텍스트 개체 틀 6"/>
          <p:cNvSpPr txBox="1"/>
          <p:nvPr/>
        </p:nvSpPr>
        <p:spPr>
          <a:xfrm>
            <a:off x="2284379" y="5764365"/>
            <a:ext cx="5334065" cy="291202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PEFT (Parameter-Efficient Fine-Tuning)</a:t>
            </a:r>
            <a:endParaRPr lang="vi-VN" altLang="ko-KR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1080"/>
            <a:ext cx="9903460" cy="2752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/>
          <p:nvPr/>
        </p:nvSpPr>
        <p:spPr>
          <a:xfrm>
            <a:off x="449468" y="496031"/>
            <a:ext cx="6837808" cy="27699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vert="horz"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METHOD</a:t>
            </a:r>
            <a:endParaRPr lang="en-US"/>
          </a:p>
        </p:txBody>
      </p:sp>
      <p:sp>
        <p:nvSpPr>
          <p:cNvPr id="2" name="Title 4"/>
          <p:cNvSpPr>
            <a:spLocks noGrp="1"/>
          </p:cNvSpPr>
          <p:nvPr>
            <p:ph type="title"/>
          </p:nvPr>
        </p:nvSpPr>
        <p:spPr>
          <a:xfrm>
            <a:off x="196292" y="1176947"/>
            <a:ext cx="3032099" cy="923330"/>
          </a:xfrm>
        </p:spPr>
        <p:txBody>
          <a:bodyPr/>
          <a:lstStyle/>
          <a:p>
            <a:r>
              <a:rPr lang="en-US" sz="3000" b="1" dirty="0"/>
              <a:t>Fine-tune </a:t>
            </a:r>
            <a:r>
              <a:rPr lang="en-US" sz="3000" b="1" dirty="0" err="1"/>
              <a:t>mô</a:t>
            </a:r>
            <a:r>
              <a:rPr lang="en-US" sz="3000" b="1" dirty="0"/>
              <a:t> </a:t>
            </a:r>
            <a:r>
              <a:rPr lang="en-US" sz="3000" b="1" dirty="0" err="1"/>
              <a:t>hình</a:t>
            </a:r>
            <a:endParaRPr lang="en-US" sz="3000" b="1" dirty="0"/>
          </a:p>
        </p:txBody>
      </p:sp>
      <p:pic>
        <p:nvPicPr>
          <p:cNvPr id="7170" name="Picture 2" descr="Inventory Cost Reduction: Strategies to Improve Your Bottom Lin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" y="2504194"/>
            <a:ext cx="4656804" cy="269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6"/>
          <p:cNvSpPr txBox="1"/>
          <p:nvPr/>
        </p:nvSpPr>
        <p:spPr>
          <a:xfrm>
            <a:off x="449468" y="5437054"/>
            <a:ext cx="3113687" cy="354170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Tiết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kiệm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tài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nguyên</a:t>
            </a:r>
            <a:endParaRPr lang="vi-VN" altLang="ko-KR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412" y="2504193"/>
            <a:ext cx="4783878" cy="2699367"/>
          </a:xfrm>
          <a:prstGeom prst="rect">
            <a:avLst/>
          </a:prstGeom>
        </p:spPr>
      </p:pic>
      <p:sp>
        <p:nvSpPr>
          <p:cNvPr id="10" name="텍스트 개체 틀 6"/>
          <p:cNvSpPr txBox="1"/>
          <p:nvPr/>
        </p:nvSpPr>
        <p:spPr>
          <a:xfrm>
            <a:off x="5786507" y="5437054"/>
            <a:ext cx="3113687" cy="354170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Tăng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tốc</a:t>
            </a:r>
            <a:r>
              <a:rPr lang="en-US" altLang="ko-KR" sz="2000" dirty="0"/>
              <a:t> </a:t>
            </a:r>
            <a:r>
              <a:rPr lang="en-US" altLang="ko-KR" sz="2000" dirty="0" err="1"/>
              <a:t>độ</a:t>
            </a:r>
            <a:r>
              <a:rPr lang="en-US" altLang="ko-KR" sz="2000" dirty="0"/>
              <a:t> fine-tune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/>
          <p:nvPr/>
        </p:nvSpPr>
        <p:spPr>
          <a:xfrm>
            <a:off x="449468" y="496031"/>
            <a:ext cx="6837808" cy="27699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vert="horz"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METHOD</a:t>
            </a:r>
            <a:endParaRPr lang="en-US"/>
          </a:p>
        </p:txBody>
      </p:sp>
      <p:sp>
        <p:nvSpPr>
          <p:cNvPr id="2" name="Title 4"/>
          <p:cNvSpPr>
            <a:spLocks noGrp="1"/>
          </p:cNvSpPr>
          <p:nvPr>
            <p:ph type="title"/>
          </p:nvPr>
        </p:nvSpPr>
        <p:spPr>
          <a:xfrm>
            <a:off x="196292" y="1176947"/>
            <a:ext cx="3032099" cy="923330"/>
          </a:xfrm>
        </p:spPr>
        <p:txBody>
          <a:bodyPr/>
          <a:lstStyle/>
          <a:p>
            <a:r>
              <a:rPr lang="en-US" sz="3000" b="1" dirty="0"/>
              <a:t>Fine-tune </a:t>
            </a:r>
            <a:r>
              <a:rPr lang="en-US" sz="3000" b="1" dirty="0" err="1"/>
              <a:t>mô</a:t>
            </a:r>
            <a:r>
              <a:rPr lang="en-US" sz="3000" b="1" dirty="0"/>
              <a:t> </a:t>
            </a:r>
            <a:r>
              <a:rPr lang="en-US" sz="3000" b="1" dirty="0" err="1"/>
              <a:t>hình</a:t>
            </a:r>
            <a:endParaRPr lang="en-US" sz="3000" b="1" dirty="0"/>
          </a:p>
        </p:txBody>
      </p:sp>
      <p:sp>
        <p:nvSpPr>
          <p:cNvPr id="6" name="텍스트 개체 틀 6"/>
          <p:cNvSpPr txBox="1"/>
          <p:nvPr/>
        </p:nvSpPr>
        <p:spPr>
          <a:xfrm>
            <a:off x="449468" y="5437054"/>
            <a:ext cx="3898597" cy="354170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Dễ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dàng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áp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dụng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cho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nhiều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tác</a:t>
            </a:r>
            <a:r>
              <a:rPr lang="en-US" altLang="ko-KR" sz="2000" dirty="0"/>
              <a:t> </a:t>
            </a:r>
            <a:r>
              <a:rPr lang="en-US" altLang="ko-KR" sz="2000" dirty="0" err="1"/>
              <a:t>vụ</a:t>
            </a:r>
            <a:endParaRPr lang="vi-VN" altLang="ko-KR" sz="2000" dirty="0"/>
          </a:p>
        </p:txBody>
      </p:sp>
      <p:sp>
        <p:nvSpPr>
          <p:cNvPr id="10" name="텍스트 개체 틀 6"/>
          <p:cNvSpPr txBox="1"/>
          <p:nvPr/>
        </p:nvSpPr>
        <p:spPr>
          <a:xfrm>
            <a:off x="5786508" y="5437054"/>
            <a:ext cx="2769664" cy="354170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Giữ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nguyên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chất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lượng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mô</a:t>
            </a:r>
            <a:r>
              <a:rPr lang="en-US" altLang="ko-KR" sz="2000" dirty="0"/>
              <a:t> </a:t>
            </a:r>
            <a:r>
              <a:rPr lang="en-US" altLang="ko-KR" sz="2000" dirty="0" err="1"/>
              <a:t>hình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gốc</a:t>
            </a:r>
            <a:endParaRPr lang="en-US" altLang="ko-K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68" y="2276678"/>
            <a:ext cx="4412311" cy="2481925"/>
          </a:xfrm>
          <a:prstGeom prst="rect">
            <a:avLst/>
          </a:prstGeom>
        </p:spPr>
      </p:pic>
      <p:pic>
        <p:nvPicPr>
          <p:cNvPr id="9220" name="Picture 4" descr="QUALITY ASSURED&quot; Stamp (reliability guarantee satisfaction) Stock Vector |  Adobe 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507" y="1726164"/>
            <a:ext cx="3582955" cy="35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9468" y="1149987"/>
            <a:ext cx="8541187" cy="492443"/>
          </a:xfrm>
        </p:spPr>
        <p:txBody>
          <a:bodyPr/>
          <a:lstStyle/>
          <a:p>
            <a:r>
              <a:rPr lang="en-US" altLang="ko-KR" b="1" dirty="0"/>
              <a:t>FRAMEWORK LANGCHAIN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276999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277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A diagram of a diagram of a system&#10;&#10;Description automatically generated with medium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04" y="1717361"/>
            <a:ext cx="5381215" cy="4644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DỮ LIỆU THU THẬP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276999"/>
          </a:xfrm>
        </p:spPr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277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Thư viện ĐH Sư phạm Kỹ thuật TP. HC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6" y="2054134"/>
            <a:ext cx="3009623" cy="321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6"/>
          <p:cNvSpPr txBox="1"/>
          <p:nvPr/>
        </p:nvSpPr>
        <p:spPr>
          <a:xfrm>
            <a:off x="982452" y="5393487"/>
            <a:ext cx="1322210" cy="242203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Thư</a:t>
            </a:r>
            <a:r>
              <a:rPr lang="en-US" altLang="ko-KR" sz="2000" dirty="0"/>
              <a:t> </a:t>
            </a:r>
            <a:r>
              <a:rPr lang="en-US" altLang="ko-KR" sz="2000" dirty="0" err="1"/>
              <a:t>viện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số</a:t>
            </a:r>
            <a:endParaRPr lang="vi-VN" altLang="ko-KR" sz="2000" dirty="0"/>
          </a:p>
        </p:txBody>
      </p:sp>
      <p:sp>
        <p:nvSpPr>
          <p:cNvPr id="11" name="텍스트 개체 틀 6"/>
          <p:cNvSpPr txBox="1"/>
          <p:nvPr/>
        </p:nvSpPr>
        <p:spPr>
          <a:xfrm>
            <a:off x="3242048" y="5418001"/>
            <a:ext cx="3418729" cy="105722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Văn </a:t>
            </a:r>
            <a:r>
              <a:rPr lang="en-US" altLang="ko-KR" sz="2000" dirty="0" err="1"/>
              <a:t>bản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quy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chế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trên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trang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thông</a:t>
            </a:r>
            <a:r>
              <a:rPr lang="en-US" altLang="ko-KR" sz="2000" dirty="0"/>
              <a:t> tin </a:t>
            </a:r>
            <a:r>
              <a:rPr lang="en-US" altLang="ko-KR" sz="2000" dirty="0" err="1"/>
              <a:t>của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trường</a:t>
            </a:r>
            <a:endParaRPr lang="vi-VN" altLang="ko-KR" sz="2000" dirty="0"/>
          </a:p>
        </p:txBody>
      </p:sp>
      <p:pic>
        <p:nvPicPr>
          <p:cNvPr id="1028" name="Picture 4" descr="Một thiết kế trang FAQ tốt - Hướng dẫn mới (+Video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76" y="278243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6"/>
          <p:cNvSpPr txBox="1"/>
          <p:nvPr/>
        </p:nvSpPr>
        <p:spPr>
          <a:xfrm>
            <a:off x="6958742" y="5381071"/>
            <a:ext cx="2471659" cy="242203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Các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câu</a:t>
            </a:r>
            <a:r>
              <a:rPr lang="en-US" altLang="ko-KR" sz="2000" dirty="0"/>
              <a:t> </a:t>
            </a:r>
            <a:r>
              <a:rPr lang="en-US" altLang="ko-KR" sz="2000" dirty="0" err="1"/>
              <a:t>hỏi</a:t>
            </a:r>
            <a:r>
              <a:rPr lang="en-US" altLang="ko-KR" sz="2000" dirty="0"/>
              <a:t> FAQ </a:t>
            </a:r>
            <a:r>
              <a:rPr lang="en-US" altLang="ko-KR" sz="2000" dirty="0" err="1"/>
              <a:t>trên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trang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thông</a:t>
            </a:r>
            <a:r>
              <a:rPr lang="en-US" altLang="ko-KR" sz="2000" dirty="0"/>
              <a:t> tin </a:t>
            </a:r>
            <a:r>
              <a:rPr lang="en-US" altLang="ko-KR" sz="2000" dirty="0" err="1"/>
              <a:t>của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trường</a:t>
            </a:r>
            <a:endParaRPr lang="vi-VN" altLang="ko-KR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048" y="2163859"/>
            <a:ext cx="3582205" cy="2985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Xử</a:t>
            </a:r>
            <a:r>
              <a:rPr lang="en-US" altLang="ko-KR" b="1" dirty="0"/>
              <a:t> </a:t>
            </a:r>
            <a:r>
              <a:rPr lang="en-US" altLang="ko-KR" b="1" dirty="0" err="1"/>
              <a:t>lý</a:t>
            </a:r>
            <a:r>
              <a:rPr lang="en-US" altLang="ko-KR" b="1" dirty="0"/>
              <a:t> </a:t>
            </a:r>
            <a:r>
              <a:rPr lang="en-US" altLang="ko-KR" b="1" dirty="0" err="1"/>
              <a:t>dữ</a:t>
            </a:r>
            <a:r>
              <a:rPr lang="en-US" altLang="ko-KR" b="1" dirty="0"/>
              <a:t> </a:t>
            </a:r>
            <a:r>
              <a:rPr lang="en-US" altLang="ko-KR" b="1" dirty="0" err="1"/>
              <a:t>liệu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276999"/>
          </a:xfrm>
        </p:spPr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27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텍스트 개체 틀 6"/>
          <p:cNvSpPr txBox="1"/>
          <p:nvPr/>
        </p:nvSpPr>
        <p:spPr>
          <a:xfrm>
            <a:off x="449468" y="5063830"/>
            <a:ext cx="3113687" cy="354170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Loại</a:t>
            </a:r>
            <a:r>
              <a:rPr lang="en-US" altLang="ko-KR" sz="2000" dirty="0"/>
              <a:t> </a:t>
            </a:r>
            <a:r>
              <a:rPr lang="en-US" altLang="ko-KR" sz="2000" dirty="0" err="1"/>
              <a:t>bỏ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thông</a:t>
            </a:r>
            <a:r>
              <a:rPr lang="en-US" altLang="ko-KR" sz="2000" dirty="0"/>
              <a:t> tin </a:t>
            </a:r>
            <a:r>
              <a:rPr lang="en-US" altLang="ko-KR" sz="2000" dirty="0" err="1"/>
              <a:t>dư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thừa</a:t>
            </a:r>
            <a:endParaRPr lang="vi-VN" altLang="ko-KR" sz="2000" dirty="0"/>
          </a:p>
        </p:txBody>
      </p:sp>
      <p:sp>
        <p:nvSpPr>
          <p:cNvPr id="11" name="텍스트 개체 틀 6"/>
          <p:cNvSpPr txBox="1"/>
          <p:nvPr/>
        </p:nvSpPr>
        <p:spPr>
          <a:xfrm>
            <a:off x="5425179" y="5141598"/>
            <a:ext cx="3418729" cy="105722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Kết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nối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câu</a:t>
            </a:r>
            <a:r>
              <a:rPr lang="en-US" altLang="ko-KR" sz="2000" dirty="0"/>
              <a:t> </a:t>
            </a:r>
            <a:endParaRPr lang="en-US" altLang="ko-KR" sz="2000" dirty="0"/>
          </a:p>
        </p:txBody>
      </p:sp>
      <p:pic>
        <p:nvPicPr>
          <p:cNvPr id="3" name="Picture 2" descr="Data Abundance - Non-Obvio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8" y="2718418"/>
            <a:ext cx="3369595" cy="210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an You Connect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13" y="2653410"/>
            <a:ext cx="3813142" cy="24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/>
          <p:cNvGrpSpPr/>
          <p:nvPr/>
        </p:nvGrpSpPr>
        <p:grpSpPr>
          <a:xfrm>
            <a:off x="710836" y="1658368"/>
            <a:ext cx="4379914" cy="440691"/>
            <a:chOff x="4181255" y="3153448"/>
            <a:chExt cx="4379914" cy="440691"/>
          </a:xfrm>
        </p:grpSpPr>
        <p:sp>
          <p:nvSpPr>
            <p:cNvPr id="9" name="직사각형 37"/>
            <p:cNvSpPr/>
            <p:nvPr/>
          </p:nvSpPr>
          <p:spPr>
            <a:xfrm>
              <a:off x="4364136" y="3210593"/>
              <a:ext cx="419703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GOAL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10" name="직사각형 38"/>
            <p:cNvSpPr/>
            <p:nvPr/>
          </p:nvSpPr>
          <p:spPr>
            <a:xfrm>
              <a:off x="4181255" y="3153448"/>
              <a:ext cx="45719" cy="440691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16" name="직사각형 133"/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Project Name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grpSp>
        <p:nvGrpSpPr>
          <p:cNvPr id="22" name="Group 1"/>
          <p:cNvGrpSpPr/>
          <p:nvPr/>
        </p:nvGrpSpPr>
        <p:grpSpPr>
          <a:xfrm>
            <a:off x="710836" y="2327208"/>
            <a:ext cx="4379914" cy="440691"/>
            <a:chOff x="4181255" y="3153448"/>
            <a:chExt cx="4379914" cy="440691"/>
          </a:xfrm>
        </p:grpSpPr>
        <p:sp>
          <p:nvSpPr>
            <p:cNvPr id="23" name="직사각형 37"/>
            <p:cNvSpPr/>
            <p:nvPr/>
          </p:nvSpPr>
          <p:spPr>
            <a:xfrm>
              <a:off x="4364136" y="3210593"/>
              <a:ext cx="419703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ABSTRACT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24" name="직사각형 38"/>
            <p:cNvSpPr/>
            <p:nvPr/>
          </p:nvSpPr>
          <p:spPr>
            <a:xfrm>
              <a:off x="4181255" y="3153448"/>
              <a:ext cx="45719" cy="440691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25" name="Group 1"/>
          <p:cNvGrpSpPr/>
          <p:nvPr/>
        </p:nvGrpSpPr>
        <p:grpSpPr>
          <a:xfrm>
            <a:off x="701547" y="3066127"/>
            <a:ext cx="4379914" cy="440691"/>
            <a:chOff x="4181255" y="3153448"/>
            <a:chExt cx="4379914" cy="440691"/>
          </a:xfrm>
        </p:grpSpPr>
        <p:sp>
          <p:nvSpPr>
            <p:cNvPr id="26" name="직사각형 37"/>
            <p:cNvSpPr/>
            <p:nvPr/>
          </p:nvSpPr>
          <p:spPr>
            <a:xfrm>
              <a:off x="4364136" y="3210593"/>
              <a:ext cx="419703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METHOD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27" name="직사각형 38"/>
            <p:cNvSpPr/>
            <p:nvPr/>
          </p:nvSpPr>
          <p:spPr>
            <a:xfrm>
              <a:off x="4181255" y="3153448"/>
              <a:ext cx="45719" cy="440691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28" name="Group 1"/>
          <p:cNvGrpSpPr/>
          <p:nvPr/>
        </p:nvGrpSpPr>
        <p:grpSpPr>
          <a:xfrm>
            <a:off x="701547" y="3798945"/>
            <a:ext cx="4379914" cy="440691"/>
            <a:chOff x="4181255" y="3153448"/>
            <a:chExt cx="4379914" cy="440691"/>
          </a:xfrm>
        </p:grpSpPr>
        <p:sp>
          <p:nvSpPr>
            <p:cNvPr id="29" name="직사각형 37"/>
            <p:cNvSpPr/>
            <p:nvPr/>
          </p:nvSpPr>
          <p:spPr>
            <a:xfrm>
              <a:off x="4364136" y="3210593"/>
              <a:ext cx="419703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DATA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30" name="직사각형 38"/>
            <p:cNvSpPr/>
            <p:nvPr/>
          </p:nvSpPr>
          <p:spPr>
            <a:xfrm>
              <a:off x="4181255" y="3153448"/>
              <a:ext cx="45719" cy="440691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31" name="Group 1"/>
          <p:cNvGrpSpPr/>
          <p:nvPr/>
        </p:nvGrpSpPr>
        <p:grpSpPr>
          <a:xfrm>
            <a:off x="701547" y="4469683"/>
            <a:ext cx="5178687" cy="440691"/>
            <a:chOff x="4181255" y="3153448"/>
            <a:chExt cx="5178687" cy="440691"/>
          </a:xfrm>
        </p:grpSpPr>
        <p:sp>
          <p:nvSpPr>
            <p:cNvPr id="32" name="직사각형 37"/>
            <p:cNvSpPr/>
            <p:nvPr/>
          </p:nvSpPr>
          <p:spPr>
            <a:xfrm>
              <a:off x="4364136" y="3210593"/>
              <a:ext cx="4995806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EXPECTED OUTCOME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33" name="직사각형 38"/>
            <p:cNvSpPr/>
            <p:nvPr/>
          </p:nvSpPr>
          <p:spPr>
            <a:xfrm>
              <a:off x="4181255" y="3153448"/>
              <a:ext cx="45719" cy="440691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34" name="Group 1"/>
          <p:cNvGrpSpPr/>
          <p:nvPr/>
        </p:nvGrpSpPr>
        <p:grpSpPr>
          <a:xfrm>
            <a:off x="701547" y="5163461"/>
            <a:ext cx="5424493" cy="440691"/>
            <a:chOff x="4181255" y="3153448"/>
            <a:chExt cx="4379914" cy="440691"/>
          </a:xfrm>
        </p:grpSpPr>
        <p:sp>
          <p:nvSpPr>
            <p:cNvPr id="35" name="직사각형 37"/>
            <p:cNvSpPr/>
            <p:nvPr/>
          </p:nvSpPr>
          <p:spPr>
            <a:xfrm>
              <a:off x="4364136" y="3210593"/>
              <a:ext cx="419703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ROLE BY MEMBERS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36" name="직사각형 38"/>
            <p:cNvSpPr/>
            <p:nvPr/>
          </p:nvSpPr>
          <p:spPr>
            <a:xfrm>
              <a:off x="4181255" y="3153448"/>
              <a:ext cx="45719" cy="440691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000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Xử</a:t>
            </a:r>
            <a:r>
              <a:rPr lang="en-US" altLang="ko-KR" b="1" dirty="0"/>
              <a:t> </a:t>
            </a:r>
            <a:r>
              <a:rPr lang="en-US" altLang="ko-KR" b="1" dirty="0" err="1"/>
              <a:t>lý</a:t>
            </a:r>
            <a:r>
              <a:rPr lang="en-US" altLang="ko-KR" b="1" dirty="0"/>
              <a:t> </a:t>
            </a:r>
            <a:r>
              <a:rPr lang="en-US" altLang="ko-KR" b="1" dirty="0" err="1"/>
              <a:t>dữ</a:t>
            </a:r>
            <a:r>
              <a:rPr lang="en-US" altLang="ko-KR" b="1" dirty="0"/>
              <a:t> </a:t>
            </a:r>
            <a:r>
              <a:rPr lang="en-US" altLang="ko-KR" b="1" dirty="0" err="1"/>
              <a:t>liệu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276999"/>
          </a:xfrm>
        </p:spPr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27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텍스트 개체 틀 6"/>
          <p:cNvSpPr txBox="1"/>
          <p:nvPr/>
        </p:nvSpPr>
        <p:spPr>
          <a:xfrm>
            <a:off x="449580" y="5064125"/>
            <a:ext cx="2968625" cy="575945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Encoding </a:t>
            </a:r>
            <a:r>
              <a:rPr lang="en-US" altLang="ko-KR" sz="2000" dirty="0" err="1"/>
              <a:t>dữ</a:t>
            </a:r>
            <a:r>
              <a:rPr lang="en-US" altLang="ko-KR" sz="2000" dirty="0"/>
              <a:t> </a:t>
            </a:r>
            <a:r>
              <a:rPr lang="en-US" altLang="ko-KR" sz="2000" dirty="0" err="1"/>
              <a:t>liệu</a:t>
            </a:r>
            <a:r>
              <a:rPr lang="en-US" altLang="ko-KR" sz="2000" dirty="0"/>
              <a:t> </a:t>
            </a:r>
            <a:r>
              <a:rPr lang="en-US" altLang="ko-KR" sz="2000" dirty="0" err="1"/>
              <a:t>bằng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HuggingfaceEmbedding</a:t>
            </a:r>
            <a:endParaRPr lang="en-US" altLang="ko-KR" sz="2000" dirty="0"/>
          </a:p>
        </p:txBody>
      </p:sp>
      <p:pic>
        <p:nvPicPr>
          <p:cNvPr id="2052" name="Picture 4" descr="c3635b59-a3d2-444a-b636-a9d0061dcdde (2048×204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8" y="2098544"/>
            <a:ext cx="2799184" cy="279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2988754" y="2509237"/>
            <a:ext cx="1005241" cy="112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88754" y="3638361"/>
            <a:ext cx="1005241" cy="5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88754" y="3638361"/>
            <a:ext cx="1044570" cy="1085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88754" y="3638361"/>
            <a:ext cx="1005241" cy="192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Deploy là gì? Deploy trong IT là gì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685" y="1313661"/>
            <a:ext cx="2058100" cy="11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ccuracy vs Precision: Differences &amp; Examples - Statistics By Ji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495" y="2940756"/>
            <a:ext cx="864480" cy="8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Optimizing Employee Performance: The Ultimate Management System I Ciel H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070" y="3858727"/>
            <a:ext cx="1893329" cy="118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alable Icon Stock Illustrations – 56,985 Scalable Icon Stock  Illustrations, Vectors &amp; Clipart - Dreamsti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46" y="5078130"/>
            <a:ext cx="1594216" cy="13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Xử</a:t>
            </a:r>
            <a:r>
              <a:rPr lang="en-US" altLang="ko-KR" b="1" dirty="0"/>
              <a:t> </a:t>
            </a:r>
            <a:r>
              <a:rPr lang="en-US" altLang="ko-KR" b="1" dirty="0" err="1"/>
              <a:t>lý</a:t>
            </a:r>
            <a:r>
              <a:rPr lang="en-US" altLang="ko-KR" b="1" dirty="0"/>
              <a:t> </a:t>
            </a:r>
            <a:r>
              <a:rPr lang="en-US" altLang="ko-KR" b="1" dirty="0" err="1"/>
              <a:t>dữ</a:t>
            </a:r>
            <a:r>
              <a:rPr lang="en-US" altLang="ko-KR" b="1" dirty="0"/>
              <a:t> </a:t>
            </a:r>
            <a:r>
              <a:rPr lang="en-US" altLang="ko-KR" b="1" dirty="0" err="1"/>
              <a:t>liệu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276999"/>
          </a:xfrm>
        </p:spPr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27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텍스트 개체 틀 6"/>
          <p:cNvSpPr txBox="1"/>
          <p:nvPr/>
        </p:nvSpPr>
        <p:spPr>
          <a:xfrm>
            <a:off x="449468" y="5063830"/>
            <a:ext cx="3113687" cy="354170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Sử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dụng</a:t>
            </a:r>
            <a:r>
              <a:rPr lang="en-US" altLang="ko-KR" sz="2000" dirty="0"/>
              <a:t> Pinecone </a:t>
            </a:r>
            <a:r>
              <a:rPr lang="en-US" altLang="ko-KR" sz="2000" dirty="0" err="1"/>
              <a:t>để</a:t>
            </a:r>
            <a:r>
              <a:rPr lang="en-US" altLang="ko-KR" sz="2000" dirty="0"/>
              <a:t> </a:t>
            </a:r>
            <a:r>
              <a:rPr lang="en-US" altLang="ko-KR" sz="2000" dirty="0" err="1"/>
              <a:t>lưu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trữ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dữ</a:t>
            </a:r>
            <a:r>
              <a:rPr lang="en-US" altLang="ko-KR" sz="2000" dirty="0"/>
              <a:t> </a:t>
            </a:r>
            <a:r>
              <a:rPr lang="en-US" altLang="ko-KR" sz="2000" dirty="0" err="1"/>
              <a:t>liệu</a:t>
            </a:r>
            <a:r>
              <a:rPr lang="en-US" altLang="ko-KR" sz="2000" dirty="0"/>
              <a:t> vector</a:t>
            </a:r>
            <a:endParaRPr lang="en-US" altLang="ko-KR" sz="2000" dirty="0"/>
          </a:p>
        </p:txBody>
      </p:sp>
      <p:cxnSp>
        <p:nvCxnSpPr>
          <p:cNvPr id="13" name="Straight Arrow Connector 12"/>
          <p:cNvCxnSpPr>
            <a:endCxn id="2060" idx="1"/>
          </p:cNvCxnSpPr>
          <p:nvPr/>
        </p:nvCxnSpPr>
        <p:spPr>
          <a:xfrm flipV="1">
            <a:off x="2988754" y="1706221"/>
            <a:ext cx="1552704" cy="195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3076" idx="1"/>
          </p:cNvCxnSpPr>
          <p:nvPr/>
        </p:nvCxnSpPr>
        <p:spPr>
          <a:xfrm flipV="1">
            <a:off x="2988754" y="2948288"/>
            <a:ext cx="1306057" cy="69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078" idx="1"/>
          </p:cNvCxnSpPr>
          <p:nvPr/>
        </p:nvCxnSpPr>
        <p:spPr>
          <a:xfrm>
            <a:off x="2988754" y="3638361"/>
            <a:ext cx="1624198" cy="58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080" idx="1"/>
          </p:cNvCxnSpPr>
          <p:nvPr/>
        </p:nvCxnSpPr>
        <p:spPr>
          <a:xfrm>
            <a:off x="2988754" y="3638361"/>
            <a:ext cx="1552704" cy="213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Optimizing Employee Performance: The Ultimate Management System I Ciel H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458" y="1114517"/>
            <a:ext cx="1893329" cy="118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inecone - Vector Database Plugin | Bu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8" y="2299163"/>
            <a:ext cx="2425026" cy="242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employee integration can boost your company's results - Neomi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811" y="2576718"/>
            <a:ext cx="2861085" cy="74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pdate seems to be the hardest word as enterprises struggle to maintain  endpoints | BetaNew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52" y="3481843"/>
            <a:ext cx="2224801" cy="148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7 Cách Giúp Tối Ưu Hóa Chi Phí Trong Doanh Nghiệp - Văn Phòng Xan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458" y="5122303"/>
            <a:ext cx="2224801" cy="13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80720" y="1319530"/>
            <a:ext cx="4208780" cy="42183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13325" y="1319530"/>
            <a:ext cx="4208780" cy="42183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307340"/>
          </a:xfrm>
        </p:spPr>
        <p:txBody>
          <a:bodyPr/>
          <a:lstStyle/>
          <a:p>
            <a:r>
              <a:rPr lang="en-US" altLang="ko-KR" sz="2000" dirty="0"/>
              <a:t>RESULT</a:t>
            </a:r>
            <a:endParaRPr lang="ko-KR" altLang="en-US" sz="2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307777"/>
          </a:xfrm>
        </p:spPr>
        <p:txBody>
          <a:bodyPr/>
          <a:lstStyle/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735" y="1257935"/>
            <a:ext cx="6970395" cy="51054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33375" y="1527810"/>
            <a:ext cx="133604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ko-KR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  <a:sym typeface="+mn-ea"/>
              </a:rPr>
              <a:t>Kết quả huấn luyện</a:t>
            </a:r>
            <a:endParaRPr lang="en-US" altLang="ko-KR" sz="3200" b="1" dirty="0" err="1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307340"/>
          </a:xfrm>
        </p:spPr>
        <p:txBody>
          <a:bodyPr/>
          <a:lstStyle/>
          <a:p>
            <a:r>
              <a:rPr lang="en-US" altLang="ko-KR" sz="2000" dirty="0"/>
              <a:t>RESULT</a:t>
            </a:r>
            <a:endParaRPr lang="ko-KR" altLang="en-US" sz="2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307777"/>
          </a:xfrm>
        </p:spPr>
        <p:txBody>
          <a:bodyPr/>
          <a:lstStyle/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265" y="1238250"/>
            <a:ext cx="7200900" cy="51339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20650" y="1931670"/>
            <a:ext cx="187642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ko-KR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  <a:sym typeface="+mn-ea"/>
              </a:rPr>
              <a:t>Biểu đồ learning rate</a:t>
            </a:r>
            <a:endParaRPr lang="en-US" altLang="ko-KR" sz="3200" b="1" dirty="0" err="1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307340"/>
          </a:xfrm>
        </p:spPr>
        <p:txBody>
          <a:bodyPr/>
          <a:lstStyle/>
          <a:p>
            <a:r>
              <a:rPr lang="en-US" altLang="ko-KR" sz="2000" dirty="0"/>
              <a:t>RESULT</a:t>
            </a:r>
            <a:endParaRPr lang="ko-KR" altLang="en-US" sz="2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307777"/>
          </a:xfrm>
        </p:spPr>
        <p:txBody>
          <a:bodyPr/>
          <a:lstStyle/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" y="1333500"/>
            <a:ext cx="7134225" cy="49625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088630" y="1709420"/>
            <a:ext cx="151003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ko-KR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  <a:sym typeface="+mn-ea"/>
              </a:rPr>
              <a:t>Biểu đồ tổn thất (loss)</a:t>
            </a:r>
            <a:endParaRPr lang="en-US" altLang="ko-KR" sz="3200" b="1" dirty="0" err="1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307340"/>
          </a:xfrm>
        </p:spPr>
        <p:txBody>
          <a:bodyPr/>
          <a:lstStyle/>
          <a:p>
            <a:r>
              <a:rPr lang="en-US" altLang="ko-KR" sz="2000" dirty="0"/>
              <a:t>RESULT</a:t>
            </a:r>
            <a:endParaRPr lang="ko-KR" altLang="en-US" sz="2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307777"/>
          </a:xfrm>
        </p:spPr>
        <p:txBody>
          <a:bodyPr/>
          <a:lstStyle/>
          <a:p>
            <a:endParaRPr lang="en-US" sz="2000" dirty="0"/>
          </a:p>
        </p:txBody>
      </p:sp>
      <p:sp>
        <p:nvSpPr>
          <p:cNvPr id="3" name="Text Box 2"/>
          <p:cNvSpPr txBox="1"/>
          <p:nvPr/>
        </p:nvSpPr>
        <p:spPr>
          <a:xfrm>
            <a:off x="8088630" y="1709420"/>
            <a:ext cx="151003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ko-KR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  <a:sym typeface="+mn-ea"/>
              </a:rPr>
              <a:t>Thời gian phản hồi</a:t>
            </a:r>
            <a:endParaRPr lang="en-US" altLang="ko-KR" sz="3200" b="1" dirty="0" err="1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  <a:sym typeface="+mn-ea"/>
            </a:endParaRPr>
          </a:p>
        </p:txBody>
      </p:sp>
      <p:pic>
        <p:nvPicPr>
          <p:cNvPr id="30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" y="1411605"/>
            <a:ext cx="7289800" cy="36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1376680" y="5289550"/>
            <a:ext cx="54362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ko-KR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  <a:sym typeface="+mn-ea"/>
              </a:rPr>
              <a:t>=&gt; Thời gian phản hồi lâu và cần cải thiện</a:t>
            </a:r>
            <a:endParaRPr lang="en-US" altLang="ko-KR" sz="3200" b="1" dirty="0" err="1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307777"/>
          </a:xfrm>
        </p:spPr>
        <p:txBody>
          <a:bodyPr/>
          <a:lstStyle/>
          <a:p>
            <a:r>
              <a:rPr lang="en-US" altLang="ko-KR" sz="2000" dirty="0"/>
              <a:t>EXPECTED OUTCOME</a:t>
            </a:r>
            <a:endParaRPr lang="ko-KR" altLang="en-US" sz="2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307777"/>
          </a:xfrm>
        </p:spPr>
        <p:txBody>
          <a:bodyPr/>
          <a:lstStyle/>
          <a:p>
            <a:endParaRPr lang="en-US" sz="2000" dirty="0"/>
          </a:p>
        </p:txBody>
      </p:sp>
      <p:sp>
        <p:nvSpPr>
          <p:cNvPr id="9" name="텍스트 개체 틀 6"/>
          <p:cNvSpPr txBox="1"/>
          <p:nvPr/>
        </p:nvSpPr>
        <p:spPr>
          <a:xfrm>
            <a:off x="1061720" y="3445510"/>
            <a:ext cx="3720465" cy="346710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Cung </a:t>
            </a:r>
            <a:r>
              <a:rPr lang="en-US" altLang="ko-KR" sz="2000" dirty="0" err="1"/>
              <a:t>cấp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thông</a:t>
            </a:r>
            <a:r>
              <a:rPr lang="en-US" altLang="ko-KR" sz="2000" dirty="0"/>
              <a:t> tin </a:t>
            </a:r>
            <a:r>
              <a:rPr lang="en-US" altLang="ko-KR" sz="2000" dirty="0" err="1"/>
              <a:t>về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trường</a:t>
            </a:r>
            <a:r>
              <a:rPr lang="en-US" altLang="ko-KR" sz="2000" dirty="0"/>
              <a:t> </a:t>
            </a:r>
            <a:endParaRPr lang="vi-VN" altLang="ko-KR" sz="2000" dirty="0"/>
          </a:p>
        </p:txBody>
      </p:sp>
      <p:sp>
        <p:nvSpPr>
          <p:cNvPr id="10" name="텍스트 개체 틀 6"/>
          <p:cNvSpPr txBox="1"/>
          <p:nvPr/>
        </p:nvSpPr>
        <p:spPr>
          <a:xfrm>
            <a:off x="6127750" y="3507105"/>
            <a:ext cx="2473960" cy="223520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Tư</a:t>
            </a:r>
            <a:r>
              <a:rPr lang="en-US" altLang="ko-KR" sz="2000" dirty="0"/>
              <a:t> </a:t>
            </a:r>
            <a:r>
              <a:rPr lang="en-US" altLang="ko-KR" sz="2000" dirty="0" err="1"/>
              <a:t>vấn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tuyển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sinh</a:t>
            </a:r>
            <a:endParaRPr lang="vi-VN" altLang="ko-KR" sz="2000" dirty="0"/>
          </a:p>
        </p:txBody>
      </p:sp>
      <p:pic>
        <p:nvPicPr>
          <p:cNvPr id="11" name="Picture 10" descr="A logo of hands holding a book and a candl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52" y="1262263"/>
            <a:ext cx="1571485" cy="2016739"/>
          </a:xfrm>
          <a:prstGeom prst="rect">
            <a:avLst/>
          </a:prstGeom>
        </p:spPr>
      </p:pic>
      <p:pic>
        <p:nvPicPr>
          <p:cNvPr id="1030" name="Picture 6" descr="Academic Advisor: Over 339 Royalty-Free Licensable Stock Vectors &amp; Vector  Art | Shutter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18" y="1171242"/>
            <a:ext cx="2257758" cy="22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ải đáp FAQ là gì? Cách để xây dựng trang FAQ hiệu quả nhấ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8" y="3835215"/>
            <a:ext cx="3667968" cy="20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6"/>
          <p:cNvSpPr txBox="1"/>
          <p:nvPr/>
        </p:nvSpPr>
        <p:spPr>
          <a:xfrm>
            <a:off x="1061573" y="5987600"/>
            <a:ext cx="2048002" cy="223624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Trả</a:t>
            </a:r>
            <a:r>
              <a:rPr lang="en-US" altLang="ko-KR" sz="2000" dirty="0"/>
              <a:t> </a:t>
            </a:r>
            <a:r>
              <a:rPr lang="en-US" altLang="ko-KR" sz="2000" dirty="0" err="1"/>
              <a:t>lời</a:t>
            </a:r>
            <a:r>
              <a:rPr lang="en-US" altLang="ko-KR" sz="2000" dirty="0"/>
              <a:t> FAQ</a:t>
            </a:r>
            <a:endParaRPr lang="vi-VN" altLang="ko-KR" sz="2000" dirty="0"/>
          </a:p>
        </p:txBody>
      </p:sp>
      <p:pic>
        <p:nvPicPr>
          <p:cNvPr id="2050" name="Picture 2" descr="7 “mác” ĐẶC TRƯNG của Đại học Sư Phạm Kỹ Thuật TP.HCM | Edu2Revie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679" y="3901279"/>
            <a:ext cx="2901931" cy="19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6"/>
          <p:cNvSpPr txBox="1"/>
          <p:nvPr/>
        </p:nvSpPr>
        <p:spPr>
          <a:xfrm>
            <a:off x="6127750" y="5992495"/>
            <a:ext cx="2741295" cy="219075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Cung </a:t>
            </a:r>
            <a:r>
              <a:rPr lang="en-US" altLang="ko-KR" sz="2000" dirty="0" err="1"/>
              <a:t>cấp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thông</a:t>
            </a:r>
            <a:r>
              <a:rPr lang="en-US" altLang="ko-KR" sz="2000" dirty="0"/>
              <a:t> tin </a:t>
            </a:r>
            <a:r>
              <a:rPr lang="en-US" altLang="ko-KR" sz="2000" dirty="0" err="1"/>
              <a:t>cơ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sở</a:t>
            </a:r>
            <a:r>
              <a:rPr lang="en-US" altLang="ko-KR" sz="2000" dirty="0"/>
              <a:t> </a:t>
            </a:r>
            <a:r>
              <a:rPr lang="en-US" altLang="ko-KR" sz="2000" dirty="0" err="1"/>
              <a:t>vật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chất</a:t>
            </a:r>
            <a:endParaRPr lang="vi-VN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307777"/>
          </a:xfrm>
        </p:spPr>
        <p:txBody>
          <a:bodyPr/>
          <a:lstStyle/>
          <a:p>
            <a:r>
              <a:rPr lang="en-US" altLang="ko-KR" sz="2000" dirty="0"/>
              <a:t>EXPECTED OUTCOME</a:t>
            </a:r>
            <a:endParaRPr lang="ko-KR" altLang="en-US" sz="2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307777"/>
          </a:xfrm>
        </p:spPr>
        <p:txBody>
          <a:bodyPr/>
          <a:lstStyle/>
          <a:p>
            <a:endParaRPr lang="en-US" sz="200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r>
              <a:rPr lang="vi-VN" altLang="ko-KR" b="1" dirty="0" err="1"/>
              <a:t>Hướ</a:t>
            </a:r>
            <a:r>
              <a:rPr lang="en-US" altLang="ko-KR" b="1" dirty="0"/>
              <a:t>ng </a:t>
            </a:r>
            <a:r>
              <a:rPr lang="en-US" altLang="ko-KR" b="1" dirty="0" err="1"/>
              <a:t>phát</a:t>
            </a:r>
            <a:r>
              <a:rPr lang="en-US" altLang="ko-KR" b="1" dirty="0"/>
              <a:t> </a:t>
            </a:r>
            <a:r>
              <a:rPr lang="en-US" altLang="ko-KR" b="1" dirty="0" err="1"/>
              <a:t>triển</a:t>
            </a:r>
            <a:r>
              <a:rPr lang="en-US" altLang="ko-KR" b="1" dirty="0"/>
              <a:t> </a:t>
            </a:r>
            <a:r>
              <a:rPr lang="en-US" altLang="ko-KR" b="1" dirty="0" err="1"/>
              <a:t>tương</a:t>
            </a:r>
            <a:r>
              <a:rPr lang="en-US" altLang="ko-KR" b="1" dirty="0"/>
              <a:t> </a:t>
            </a:r>
            <a:r>
              <a:rPr lang="en-US" altLang="ko-KR" b="1" dirty="0" err="1"/>
              <a:t>lai</a:t>
            </a:r>
            <a:endParaRPr lang="ko-KR" alt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468" y="2090057"/>
            <a:ext cx="3457695" cy="3429000"/>
          </a:xfrm>
          <a:prstGeom prst="rect">
            <a:avLst/>
          </a:prstGeom>
        </p:spPr>
      </p:pic>
      <p:sp>
        <p:nvSpPr>
          <p:cNvPr id="15" name="텍스트 개체 틀 6"/>
          <p:cNvSpPr txBox="1"/>
          <p:nvPr/>
        </p:nvSpPr>
        <p:spPr>
          <a:xfrm>
            <a:off x="639332" y="5676671"/>
            <a:ext cx="3267831" cy="346516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Tích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hợp</a:t>
            </a:r>
            <a:r>
              <a:rPr lang="en-US" altLang="ko-KR" sz="2000" dirty="0"/>
              <a:t> </a:t>
            </a:r>
            <a:r>
              <a:rPr lang="en-US" altLang="ko-KR" sz="2000" dirty="0" err="1"/>
              <a:t>đa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kênh</a:t>
            </a:r>
            <a:endParaRPr lang="vi-VN" altLang="ko-KR" sz="2000" dirty="0"/>
          </a:p>
        </p:txBody>
      </p:sp>
      <p:pic>
        <p:nvPicPr>
          <p:cNvPr id="5124" name="Picture 4" descr="NLP là gì? Lợi ích của NLP mang lại như thế nào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2219680"/>
            <a:ext cx="4264426" cy="319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6"/>
          <p:cNvSpPr txBox="1"/>
          <p:nvPr/>
        </p:nvSpPr>
        <p:spPr>
          <a:xfrm>
            <a:off x="4960810" y="5676792"/>
            <a:ext cx="3940594" cy="323345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Cải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thiện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khả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năng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xử</a:t>
            </a:r>
            <a:r>
              <a:rPr lang="en-US" altLang="ko-KR" sz="2000" dirty="0"/>
              <a:t> </a:t>
            </a:r>
            <a:r>
              <a:rPr lang="en-US" altLang="ko-KR" sz="2000" dirty="0" err="1"/>
              <a:t>lý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ngôn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ngữ</a:t>
            </a:r>
            <a:endParaRPr lang="vi-VN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307777"/>
          </a:xfrm>
        </p:spPr>
        <p:txBody>
          <a:bodyPr/>
          <a:lstStyle/>
          <a:p>
            <a:r>
              <a:rPr lang="en-US" altLang="ko-KR" sz="2000" dirty="0"/>
              <a:t>EXPECTED OUTCOME</a:t>
            </a:r>
            <a:endParaRPr lang="ko-KR" altLang="en-US" sz="2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307777"/>
          </a:xfrm>
        </p:spPr>
        <p:txBody>
          <a:bodyPr/>
          <a:lstStyle/>
          <a:p>
            <a:endParaRPr lang="en-US" sz="200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r>
              <a:rPr lang="vi-VN" altLang="ko-KR" b="1" dirty="0" err="1"/>
              <a:t>Hướ</a:t>
            </a:r>
            <a:r>
              <a:rPr lang="en-US" altLang="ko-KR" b="1" dirty="0"/>
              <a:t>ng </a:t>
            </a:r>
            <a:r>
              <a:rPr lang="en-US" altLang="ko-KR" b="1" dirty="0" err="1"/>
              <a:t>phát</a:t>
            </a:r>
            <a:r>
              <a:rPr lang="en-US" altLang="ko-KR" b="1" dirty="0"/>
              <a:t> </a:t>
            </a:r>
            <a:r>
              <a:rPr lang="en-US" altLang="ko-KR" b="1" dirty="0" err="1"/>
              <a:t>triển</a:t>
            </a:r>
            <a:r>
              <a:rPr lang="en-US" altLang="ko-KR" b="1" dirty="0"/>
              <a:t> </a:t>
            </a:r>
            <a:r>
              <a:rPr lang="en-US" altLang="ko-KR" b="1" dirty="0" err="1"/>
              <a:t>tương</a:t>
            </a:r>
            <a:r>
              <a:rPr lang="en-US" altLang="ko-KR" b="1" dirty="0"/>
              <a:t> </a:t>
            </a:r>
            <a:r>
              <a:rPr lang="en-US" altLang="ko-KR" b="1" dirty="0" err="1"/>
              <a:t>lai</a:t>
            </a:r>
            <a:endParaRPr lang="ko-KR" altLang="en-US" b="1" dirty="0"/>
          </a:p>
        </p:txBody>
      </p:sp>
      <p:sp>
        <p:nvSpPr>
          <p:cNvPr id="15" name="텍스트 개체 틀 6"/>
          <p:cNvSpPr txBox="1"/>
          <p:nvPr/>
        </p:nvSpPr>
        <p:spPr>
          <a:xfrm>
            <a:off x="639332" y="5676671"/>
            <a:ext cx="3783378" cy="346516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Tích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hợp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các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công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nghệ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khác</a:t>
            </a:r>
            <a:endParaRPr lang="vi-VN" altLang="ko-KR" sz="2000" dirty="0"/>
          </a:p>
        </p:txBody>
      </p:sp>
      <p:sp>
        <p:nvSpPr>
          <p:cNvPr id="16" name="텍스트 개체 틀 6"/>
          <p:cNvSpPr txBox="1"/>
          <p:nvPr/>
        </p:nvSpPr>
        <p:spPr>
          <a:xfrm>
            <a:off x="5212489" y="5676671"/>
            <a:ext cx="3940594" cy="323345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Mở</a:t>
            </a:r>
            <a:r>
              <a:rPr lang="en-US" altLang="ko-KR" sz="2000" dirty="0"/>
              <a:t> </a:t>
            </a:r>
            <a:r>
              <a:rPr lang="en-US" altLang="ko-KR" sz="2000" dirty="0" err="1"/>
              <a:t>rộng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chức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năng</a:t>
            </a:r>
            <a:endParaRPr lang="vi-VN" altLang="ko-KR" sz="2000" dirty="0"/>
          </a:p>
        </p:txBody>
      </p:sp>
      <p:pic>
        <p:nvPicPr>
          <p:cNvPr id="6146" name="Picture 2" descr="Mách Bạn 3 Ứng Dụng Nhận Dạng Giọng Nói Tốt Nhất Hiện N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8" y="2568635"/>
            <a:ext cx="4409610" cy="275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hả năng mở rộng (Scalability) là gì? Ý nghĩa của khả năng mở rộ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489" y="2568635"/>
            <a:ext cx="4240868" cy="28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MỤC TIÊU XÂY DỰNG CHATBOT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276999"/>
          </a:xfrm>
        </p:spPr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277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Providing Information Stock Illustrations – 7,633 Providing Information  Stock Illustrations, Vectors &amp; Clipart - Dreamstim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8" y="2232348"/>
            <a:ext cx="2539286" cy="28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6"/>
          <p:cNvSpPr txBox="1"/>
          <p:nvPr/>
        </p:nvSpPr>
        <p:spPr>
          <a:xfrm>
            <a:off x="449468" y="5282346"/>
            <a:ext cx="2913164" cy="292544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Cung </a:t>
            </a:r>
            <a:r>
              <a:rPr lang="en-US" sz="2500" dirty="0" err="1"/>
              <a:t>cấp</a:t>
            </a:r>
            <a:r>
              <a:rPr lang="en-US" sz="2500" dirty="0"/>
              <a:t> </a:t>
            </a:r>
            <a:r>
              <a:rPr lang="en-US" sz="2500" dirty="0" err="1"/>
              <a:t>thông</a:t>
            </a:r>
            <a:r>
              <a:rPr lang="en-US" sz="2500" dirty="0"/>
              <a:t> tin</a:t>
            </a:r>
            <a:endParaRPr lang="vi-VN" altLang="ko-KR" sz="2500" dirty="0"/>
          </a:p>
        </p:txBody>
      </p:sp>
      <p:sp>
        <p:nvSpPr>
          <p:cNvPr id="8" name="텍스트 개체 틀 6"/>
          <p:cNvSpPr txBox="1"/>
          <p:nvPr/>
        </p:nvSpPr>
        <p:spPr>
          <a:xfrm>
            <a:off x="4033324" y="2442059"/>
            <a:ext cx="2388061" cy="271308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endParaRPr lang="vi-VN" altLang="ko-KR" sz="1700" dirty="0"/>
          </a:p>
        </p:txBody>
      </p:sp>
      <p:sp>
        <p:nvSpPr>
          <p:cNvPr id="9" name="텍스트 개체 틀 6"/>
          <p:cNvSpPr txBox="1"/>
          <p:nvPr/>
        </p:nvSpPr>
        <p:spPr>
          <a:xfrm>
            <a:off x="4033324" y="3179456"/>
            <a:ext cx="2664437" cy="271308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Giới</a:t>
            </a:r>
            <a:r>
              <a:rPr lang="en-US" sz="2000" dirty="0"/>
              <a:t> </a:t>
            </a:r>
            <a:r>
              <a:rPr lang="en-US" sz="2000" dirty="0" err="1"/>
              <a:t>thiệu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endParaRPr lang="vi-VN" altLang="ko-KR" sz="1700" dirty="0"/>
          </a:p>
        </p:txBody>
      </p:sp>
      <p:sp>
        <p:nvSpPr>
          <p:cNvPr id="10" name="텍스트 개체 틀 6"/>
          <p:cNvSpPr txBox="1"/>
          <p:nvPr/>
        </p:nvSpPr>
        <p:spPr>
          <a:xfrm>
            <a:off x="4033324" y="3916853"/>
            <a:ext cx="2388061" cy="271308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phí</a:t>
            </a:r>
            <a:endParaRPr lang="vi-VN" altLang="ko-KR" sz="1700" dirty="0"/>
          </a:p>
        </p:txBody>
      </p:sp>
      <p:sp>
        <p:nvSpPr>
          <p:cNvPr id="11" name="텍스트 개체 틀 6"/>
          <p:cNvSpPr txBox="1"/>
          <p:nvPr/>
        </p:nvSpPr>
        <p:spPr>
          <a:xfrm>
            <a:off x="4033324" y="4654250"/>
            <a:ext cx="2388061" cy="271308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Tư</a:t>
            </a:r>
            <a:r>
              <a:rPr lang="en-US" sz="2000" dirty="0"/>
              <a:t> </a:t>
            </a:r>
            <a:r>
              <a:rPr lang="en-US" sz="2000" dirty="0" err="1"/>
              <a:t>vấn</a:t>
            </a:r>
            <a:r>
              <a:rPr lang="en-US" sz="2000" dirty="0"/>
              <a:t> </a:t>
            </a:r>
            <a:r>
              <a:rPr lang="en-US" sz="2000" dirty="0" err="1"/>
              <a:t>tuyển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endParaRPr lang="vi-VN" altLang="ko-KR" sz="1700" dirty="0"/>
          </a:p>
        </p:txBody>
      </p:sp>
      <p:pic>
        <p:nvPicPr>
          <p:cNvPr id="12" name="Picture 11" descr="A logo of hands holding a book and a candle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55" y="2577713"/>
            <a:ext cx="1487372" cy="1908794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26" idx="3"/>
          </p:cNvCxnSpPr>
          <p:nvPr/>
        </p:nvCxnSpPr>
        <p:spPr>
          <a:xfrm flipV="1">
            <a:off x="2988754" y="2509237"/>
            <a:ext cx="1005241" cy="112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26" idx="3"/>
            <a:endCxn id="9" idx="1"/>
          </p:cNvCxnSpPr>
          <p:nvPr/>
        </p:nvCxnSpPr>
        <p:spPr>
          <a:xfrm flipV="1">
            <a:off x="2988754" y="3315110"/>
            <a:ext cx="1044570" cy="3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26" idx="3"/>
            <a:endCxn id="10" idx="1"/>
          </p:cNvCxnSpPr>
          <p:nvPr/>
        </p:nvCxnSpPr>
        <p:spPr>
          <a:xfrm>
            <a:off x="2988754" y="3638361"/>
            <a:ext cx="1044570" cy="41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26" idx="3"/>
            <a:endCxn id="11" idx="1"/>
          </p:cNvCxnSpPr>
          <p:nvPr/>
        </p:nvCxnSpPr>
        <p:spPr>
          <a:xfrm>
            <a:off x="2988754" y="3638361"/>
            <a:ext cx="1044570" cy="115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307777"/>
          </a:xfrm>
        </p:spPr>
        <p:txBody>
          <a:bodyPr/>
          <a:lstStyle/>
          <a:p>
            <a:r>
              <a:rPr lang="en-US" altLang="ko-KR" sz="2000" dirty="0">
                <a:latin typeface="SamsungOne 400" panose="020B0503030303020204"/>
              </a:rPr>
              <a:t>SCHEDULE SUMMARY</a:t>
            </a:r>
            <a:endParaRPr lang="ko-KR" altLang="en-US" sz="2000" dirty="0">
              <a:latin typeface="SamsungOne 400" panose="020B0503030303020204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307777"/>
          </a:xfrm>
        </p:spPr>
        <p:txBody>
          <a:bodyPr/>
          <a:lstStyle/>
          <a:p>
            <a:endParaRPr lang="en-US" sz="2000" dirty="0">
              <a:latin typeface="SamsungOne 400" panose="020B0503030303020204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01291" y="1577456"/>
          <a:ext cx="7500241" cy="37030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9498"/>
                <a:gridCol w="5730743"/>
              </a:tblGrid>
              <a:tr h="561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 dirty="0">
                          <a:solidFill>
                            <a:schemeClr val="bg1"/>
                          </a:solidFill>
                          <a:effectLst/>
                          <a:latin typeface="SamsungOne 400" panose="020B0503030303020204"/>
                        </a:rPr>
                        <a:t>Tuần</a:t>
                      </a:r>
                      <a:endParaRPr lang="en-US" sz="2500" b="1" i="0" u="none" strike="noStrike" dirty="0">
                        <a:solidFill>
                          <a:schemeClr val="bg1"/>
                        </a:solidFill>
                        <a:effectLst/>
                        <a:latin typeface="SamsungOne 400" panose="020B0503030303020204"/>
                      </a:endParaRPr>
                    </a:p>
                  </a:txBody>
                  <a:tcPr marL="7620" marR="7620" marT="7620" marB="0" anchor="ctr">
                    <a:solidFill>
                      <a:srgbClr val="193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 dirty="0">
                          <a:solidFill>
                            <a:schemeClr val="bg1"/>
                          </a:solidFill>
                          <a:effectLst/>
                          <a:latin typeface="SamsungOne 400" panose="020B0503030303020204"/>
                        </a:rPr>
                        <a:t>Công việc chính</a:t>
                      </a:r>
                      <a:endParaRPr lang="en-US" sz="2500" b="1" i="0" u="none" strike="noStrike" dirty="0">
                        <a:solidFill>
                          <a:schemeClr val="bg1"/>
                        </a:solidFill>
                        <a:effectLst/>
                        <a:latin typeface="SamsungOne 400" panose="020B0503030303020204"/>
                      </a:endParaRPr>
                    </a:p>
                  </a:txBody>
                  <a:tcPr marL="7620" marR="7620" marT="7620" marB="0" anchor="ctr">
                    <a:solidFill>
                      <a:srgbClr val="193EB0"/>
                    </a:solidFill>
                  </a:tcPr>
                </a:tc>
              </a:tr>
              <a:tr h="1009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amsungOne 400" panose="020B0503030303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Lập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kế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hoạch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,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chuẩn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bị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và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phân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công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nhiệm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vụ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amsungOne 400" panose="020B0503030303020204"/>
                      </a:endParaRPr>
                    </a:p>
                  </a:txBody>
                  <a:tcPr marL="7620" marR="7620" marT="7620" marB="0" anchor="ctr"/>
                </a:tc>
              </a:tr>
              <a:tr h="561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amsungOne 400" panose="020B0503030303020204"/>
                        </a:rPr>
                        <a:t>2,3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amsungOne 400" panose="020B0503030303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Thu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thập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và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xử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lý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dữ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liệu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,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xây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dựng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dự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án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amsungOne 400" panose="020B0503030303020204"/>
                      </a:endParaRPr>
                    </a:p>
                  </a:txBody>
                  <a:tcPr marL="7620" marR="7620" marT="7620" marB="0" anchor="ctr"/>
                </a:tc>
              </a:tr>
              <a:tr h="1009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amsungOne 400" panose="020B0503030303020204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amsungOne 400" panose="020B0503030303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Phát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triển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,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tích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hợp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và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kiểm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thử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mô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hình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chatbot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amsungOne 400" panose="020B0503030303020204"/>
                      </a:endParaRPr>
                    </a:p>
                  </a:txBody>
                  <a:tcPr marL="7620" marR="7620" marT="7620" marB="0" anchor="ctr"/>
                </a:tc>
              </a:tr>
              <a:tr h="561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amsungOne 400" panose="020B0503030303020204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amsungOne 400" panose="020B0503030303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Triển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khai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,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đánh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giá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và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hoàn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thiện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dự</a:t>
                      </a:r>
                      <a:r>
                        <a:rPr lang="en-US" sz="2000" u="none" strike="noStrike" dirty="0">
                          <a:effectLst/>
                          <a:latin typeface="SamsungOne 400" panose="020B0503030303020204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SamsungOne 400" panose="020B0503030303020204"/>
                        </a:rPr>
                        <a:t>án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amsungOne 400" panose="020B0503030303020204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8" name="텍스트 개체 틀 6"/>
          <p:cNvSpPr txBox="1"/>
          <p:nvPr/>
        </p:nvSpPr>
        <p:spPr>
          <a:xfrm>
            <a:off x="3456413" y="5567722"/>
            <a:ext cx="2989998" cy="263910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1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Bảng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tóm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tắt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công</a:t>
            </a:r>
            <a:r>
              <a:rPr lang="en-US" altLang="ko-KR" sz="1600" dirty="0"/>
              <a:t> việc </a:t>
            </a:r>
            <a:r>
              <a:rPr lang="en-US" altLang="ko-KR" sz="1600" dirty="0" err="1"/>
              <a:t>hàng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tuần</a:t>
            </a:r>
            <a:endParaRPr lang="vi-VN" altLang="ko-KR" sz="1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VAI TRÒ CỦA TỪNG THÀNH VIÊN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276999"/>
          </a:xfrm>
        </p:spPr>
        <p:txBody>
          <a:bodyPr/>
          <a:lstStyle/>
          <a:p>
            <a:r>
              <a:rPr lang="en-US" altLang="ko-KR" dirty="0"/>
              <a:t>ROLE BY MEMBER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27720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9468" y="2996704"/>
          <a:ext cx="9038661" cy="1194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016"/>
                <a:gridCol w="2113935"/>
                <a:gridCol w="4178710"/>
              </a:tblGrid>
              <a:tr h="5539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TÊN</a:t>
                      </a:r>
                      <a:endParaRPr lang="en-US" dirty="0"/>
                    </a:p>
                  </a:txBody>
                  <a:tcPr>
                    <a:solidFill>
                      <a:srgbClr val="193E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VAI TRÒ</a:t>
                      </a:r>
                      <a:endParaRPr lang="en-US" dirty="0"/>
                    </a:p>
                  </a:txBody>
                  <a:tcPr>
                    <a:solidFill>
                      <a:srgbClr val="193E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CHỊU TRÁCH NHIỆM</a:t>
                      </a:r>
                      <a:endParaRPr lang="en-US" dirty="0"/>
                    </a:p>
                  </a:txBody>
                  <a:tcPr>
                    <a:solidFill>
                      <a:srgbClr val="193EB0"/>
                    </a:solidFill>
                  </a:tcPr>
                </a:tc>
              </a:tr>
              <a:tr h="55399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Đặng</a:t>
                      </a:r>
                      <a:r>
                        <a:rPr lang="en-US" dirty="0"/>
                        <a:t> Kim Thành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trưởng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ym typeface="+mn-ea"/>
                        </a:rPr>
                        <a:t>Lập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kế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hoạch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biểu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cho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đồ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án</a:t>
                      </a:r>
                      <a:r>
                        <a:rPr lang="en-US" sz="1800" dirty="0">
                          <a:sym typeface="+mn-ea"/>
                        </a:rPr>
                        <a:t>, x</a:t>
                      </a:r>
                      <a:r>
                        <a:rPr lang="en-US" dirty="0" err="1"/>
                        <a:t>ây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đánh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thống.</a:t>
                      </a:r>
                      <a:r>
                        <a:rPr lang="en-US" dirty="0"/>
                        <a:t> 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2" y="0"/>
            <a:ext cx="98945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9468" y="1179102"/>
            <a:ext cx="8541187" cy="492443"/>
          </a:xfrm>
        </p:spPr>
        <p:txBody>
          <a:bodyPr/>
          <a:lstStyle/>
          <a:p>
            <a:r>
              <a:rPr lang="en-US" altLang="ko-KR" b="1" dirty="0" err="1"/>
              <a:t>Khó</a:t>
            </a:r>
            <a:r>
              <a:rPr lang="en-US" altLang="ko-KR" b="1" dirty="0"/>
              <a:t> </a:t>
            </a:r>
            <a:r>
              <a:rPr lang="en-US" altLang="ko-KR" b="1" dirty="0" err="1"/>
              <a:t>khăn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276999"/>
          </a:xfrm>
        </p:spPr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277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Vector Cartoon Illustration Of Stressed Man Or Businessman Overloaded By Information  Many Arrows Pointing At Him Concept Of Overload Stock Illustration -  Download Image Now - iStoc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8" y="2211336"/>
            <a:ext cx="2256259" cy="24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6"/>
          <p:cNvSpPr txBox="1"/>
          <p:nvPr/>
        </p:nvSpPr>
        <p:spPr>
          <a:xfrm>
            <a:off x="223326" y="4911594"/>
            <a:ext cx="2696855" cy="243383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Nhiều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nguồn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thông</a:t>
            </a:r>
            <a:r>
              <a:rPr lang="en-US" altLang="ko-KR" sz="1600" dirty="0"/>
              <a:t> tin</a:t>
            </a:r>
            <a:endParaRPr lang="vi-VN" altLang="ko-KR" sz="1600" dirty="0"/>
          </a:p>
        </p:txBody>
      </p:sp>
      <p:pic>
        <p:nvPicPr>
          <p:cNvPr id="17" name="Picture 16" descr="A computer with a stopwatch and arrow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81" y="2473734"/>
            <a:ext cx="2172929" cy="2172929"/>
          </a:xfrm>
          <a:prstGeom prst="rect">
            <a:avLst/>
          </a:prstGeom>
        </p:spPr>
      </p:pic>
      <p:sp>
        <p:nvSpPr>
          <p:cNvPr id="18" name="텍스트 개체 틀 6"/>
          <p:cNvSpPr txBox="1"/>
          <p:nvPr/>
        </p:nvSpPr>
        <p:spPr>
          <a:xfrm>
            <a:off x="2795869" y="4911594"/>
            <a:ext cx="2696855" cy="243383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Thời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gian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phản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hồi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chậm</a:t>
            </a:r>
            <a:endParaRPr lang="vi-VN" altLang="ko-KR" sz="1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717" y="2053401"/>
            <a:ext cx="1784559" cy="2751195"/>
          </a:xfrm>
          <a:prstGeom prst="rect">
            <a:avLst/>
          </a:prstGeom>
        </p:spPr>
      </p:pic>
      <p:sp>
        <p:nvSpPr>
          <p:cNvPr id="21" name="텍스트 개체 틀 6"/>
          <p:cNvSpPr txBox="1"/>
          <p:nvPr/>
        </p:nvSpPr>
        <p:spPr>
          <a:xfrm>
            <a:off x="5368413" y="4947835"/>
            <a:ext cx="1918864" cy="238617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Chatbot </a:t>
            </a:r>
            <a:r>
              <a:rPr lang="en-US" altLang="ko-KR" sz="1600" dirty="0" err="1"/>
              <a:t>hạn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chế</a:t>
            </a:r>
            <a:endParaRPr lang="vi-VN" altLang="ko-KR" sz="1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883" y="2053400"/>
            <a:ext cx="1985348" cy="2751195"/>
          </a:xfrm>
          <a:prstGeom prst="rect">
            <a:avLst/>
          </a:prstGeom>
        </p:spPr>
      </p:pic>
      <p:sp>
        <p:nvSpPr>
          <p:cNvPr id="24" name="텍스트 개체 틀 6"/>
          <p:cNvSpPr txBox="1"/>
          <p:nvPr/>
        </p:nvSpPr>
        <p:spPr>
          <a:xfrm>
            <a:off x="7668959" y="4947833"/>
            <a:ext cx="1918864" cy="238617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defTabSz="914400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045" indent="-182245" algn="l" defTabSz="914400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040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3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Dễ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gây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bối</a:t>
            </a:r>
            <a:r>
              <a:rPr lang="en-US" altLang="ko-KR" sz="1600" dirty="0"/>
              <a:t> </a:t>
            </a:r>
            <a:r>
              <a:rPr lang="en-US" altLang="ko-KR" sz="1600" dirty="0" err="1"/>
              <a:t>rối</a:t>
            </a:r>
            <a:r>
              <a:rPr lang="en-US" altLang="ko-KR" sz="1600" dirty="0"/>
              <a:t> do </a:t>
            </a:r>
            <a:r>
              <a:rPr lang="en-US" altLang="ko-KR" sz="1600" dirty="0" err="1"/>
              <a:t>có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nhiều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trang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thông</a:t>
            </a:r>
            <a:r>
              <a:rPr lang="en-US" altLang="ko-KR" sz="1600" dirty="0"/>
              <a:t> tin</a:t>
            </a:r>
            <a:endParaRPr lang="vi-VN" altLang="ko-K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9293" y="3054482"/>
            <a:ext cx="7224238" cy="749035"/>
          </a:xfrm>
        </p:spPr>
        <p:txBody>
          <a:bodyPr/>
          <a:lstStyle/>
          <a:p>
            <a:r>
              <a:rPr lang="en-US" altLang="ko-KR" sz="5000" b="1" dirty="0"/>
              <a:t>PHƯƠNG PHÁP XÂY DỰNG</a:t>
            </a:r>
            <a:endParaRPr lang="ko-KR" altLang="en-US" sz="50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276999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277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9468" y="1149987"/>
            <a:ext cx="8541187" cy="492443"/>
          </a:xfrm>
        </p:spPr>
        <p:txBody>
          <a:bodyPr/>
          <a:lstStyle/>
          <a:p>
            <a:r>
              <a:rPr lang="en-US" altLang="ko-KR" b="1" dirty="0"/>
              <a:t>Quy </a:t>
            </a:r>
            <a:r>
              <a:rPr lang="en-US" altLang="ko-KR" b="1" dirty="0" err="1"/>
              <a:t>trình</a:t>
            </a:r>
            <a:r>
              <a:rPr lang="en-US" altLang="ko-KR" b="1" dirty="0"/>
              <a:t> RAG (</a:t>
            </a:r>
            <a:r>
              <a:rPr lang="en-US" sz="3200" b="1" dirty="0"/>
              <a:t>Retrieval-augmented generation)</a:t>
            </a:r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276999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277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A diagram of a book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8" y="1777062"/>
            <a:ext cx="8916130" cy="4446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49468" y="496031"/>
            <a:ext cx="6837808" cy="276999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-1398996" y="872787"/>
            <a:ext cx="323896" cy="27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22252" y="3032968"/>
            <a:ext cx="4658320" cy="792063"/>
          </a:xfrm>
        </p:spPr>
        <p:txBody>
          <a:bodyPr/>
          <a:lstStyle/>
          <a:p>
            <a:r>
              <a:rPr lang="en-US" sz="5000" b="1" dirty="0" err="1"/>
              <a:t>Đánh</a:t>
            </a:r>
            <a:r>
              <a:rPr lang="en-US" sz="5000" b="1" dirty="0"/>
              <a:t> </a:t>
            </a:r>
            <a:r>
              <a:rPr lang="en-US" sz="5000" b="1" dirty="0" err="1"/>
              <a:t>giá</a:t>
            </a:r>
            <a:r>
              <a:rPr lang="en-US" sz="5000" b="1" dirty="0"/>
              <a:t> </a:t>
            </a:r>
            <a:r>
              <a:rPr lang="en-US" sz="5000" b="1" dirty="0" err="1"/>
              <a:t>mô</a:t>
            </a:r>
            <a:r>
              <a:rPr lang="en-US" sz="5000" b="1" dirty="0"/>
              <a:t> </a:t>
            </a:r>
            <a:r>
              <a:rPr lang="en-US" sz="5000" b="1" dirty="0" err="1"/>
              <a:t>hình</a:t>
            </a:r>
            <a:endParaRPr lang="en-US" sz="5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white sheet with black 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9902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stars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13" y="1444398"/>
            <a:ext cx="7220589" cy="46578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텍스트 개체 틀 3"/>
          <p:cNvSpPr txBox="1"/>
          <p:nvPr/>
        </p:nvSpPr>
        <p:spPr>
          <a:xfrm>
            <a:off x="449468" y="496031"/>
            <a:ext cx="6837808" cy="27699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vert="horz"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METHOD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2070</Words>
  <Application>WPS Presentation</Application>
  <PresentationFormat>Custom</PresentationFormat>
  <Paragraphs>228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32</vt:i4>
      </vt:variant>
    </vt:vector>
  </HeadingPairs>
  <TitlesOfParts>
    <vt:vector size="59" baseType="lpstr">
      <vt:lpstr>Arial</vt:lpstr>
      <vt:lpstr>SimSun</vt:lpstr>
      <vt:lpstr>Wingdings</vt:lpstr>
      <vt:lpstr>Samsung Sharp Sans</vt:lpstr>
      <vt:lpstr>Segoe Print</vt:lpstr>
      <vt:lpstr>Calibri</vt:lpstr>
      <vt:lpstr>Malgun Gothic</vt:lpstr>
      <vt:lpstr>SamsungOne 300</vt:lpstr>
      <vt:lpstr>Yu Gothic UI Light</vt:lpstr>
      <vt:lpstr>SamsungOne 400</vt:lpstr>
      <vt:lpstr>Arial Unicode MS</vt:lpstr>
      <vt:lpstr>Samsung Sharp Sans Bold</vt:lpstr>
      <vt:lpstr>Samsung Sharp Sans Medium</vt:lpstr>
      <vt:lpstr>SamsungOne 700</vt:lpstr>
      <vt:lpstr>Yu Gothic UI Semibold</vt:lpstr>
      <vt:lpstr>Yu Gothic UI</vt:lpstr>
      <vt:lpstr>Aptos</vt:lpstr>
      <vt:lpstr>Microsoft YaHei</vt:lpstr>
      <vt:lpstr>Arial Unicode MS</vt:lpstr>
      <vt:lpstr>Aptos Display</vt:lpstr>
      <vt:lpstr>SamsungOne 400</vt:lpstr>
      <vt:lpstr>Office Theme</vt:lpstr>
      <vt:lpstr>1_Office Theme</vt:lpstr>
      <vt:lpstr>2_Office Theme</vt:lpstr>
      <vt:lpstr>3_Office Theme</vt:lpstr>
      <vt:lpstr>4_Office Theme</vt:lpstr>
      <vt:lpstr>5_Office Theme</vt:lpstr>
      <vt:lpstr>CHATBOT HỖ TRỢ TRA CỨU THÔNG TIN TRƯỜNG ĐH SƯ PHẠM KỸ THUẬT</vt:lpstr>
      <vt:lpstr>PowerPoint 演示文稿</vt:lpstr>
      <vt:lpstr>MỤC TIÊU XÂY DỰNG CHATBOT</vt:lpstr>
      <vt:lpstr>Khó khăn</vt:lpstr>
      <vt:lpstr>PHƯƠNG PHÁP XÂY DỰNG</vt:lpstr>
      <vt:lpstr>Quy trình RAG (Retrieval-augmented generation)</vt:lpstr>
      <vt:lpstr>Đánh giá mô hình</vt:lpstr>
      <vt:lpstr>PowerPoint 演示文稿</vt:lpstr>
      <vt:lpstr>PowerPoint 演示文稿</vt:lpstr>
      <vt:lpstr>Mô hình Llama 2</vt:lpstr>
      <vt:lpstr>Mô hình Llama 2</vt:lpstr>
      <vt:lpstr>Fine-tune mô hình</vt:lpstr>
      <vt:lpstr>Fine-tune mô hình</vt:lpstr>
      <vt:lpstr>Fine-tune mô hình</vt:lpstr>
      <vt:lpstr>Fine-tune mô hình</vt:lpstr>
      <vt:lpstr>Fine-tune mô hình</vt:lpstr>
      <vt:lpstr>FRAMEWORK LANGCHAIN</vt:lpstr>
      <vt:lpstr>DỮ LIỆU THU THẬP</vt:lpstr>
      <vt:lpstr>Xử lý dữ liệu</vt:lpstr>
      <vt:lpstr>Xử lý dữ liệu</vt:lpstr>
      <vt:lpstr>Xử lý dữ liệu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Hướng phát triển tương lai</vt:lpstr>
      <vt:lpstr>Hướng phát triển tương lai</vt:lpstr>
      <vt:lpstr>PowerPoint 演示文稿</vt:lpstr>
      <vt:lpstr>VAI TRÒ CỦA TỪNG THÀNH VIÊN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Anh Khoa Mai</dc:creator>
  <cp:lastModifiedBy>ADMIN</cp:lastModifiedBy>
  <cp:revision>31</cp:revision>
  <dcterms:created xsi:type="dcterms:W3CDTF">2024-07-19T17:21:00Z</dcterms:created>
  <dcterms:modified xsi:type="dcterms:W3CDTF">2024-08-23T18:48:25Z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AC3C74012DCB4ECB9F085C49EB1CB03C_12</vt:lpwstr>
  </property>
  <property fmtid="{D5CDD505-2E9C-101B-9397-08002B2CF9AE}" pid="3" name="KSOProductBuildVer">
    <vt:lpwstr>1033-12.2.0.17562</vt:lpwstr>
  </property>
</Properties>
</file>